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24" r:id="rId1"/>
  </p:sldMasterIdLst>
  <p:notesMasterIdLst>
    <p:notesMasterId r:id="rId11"/>
  </p:notesMasterIdLst>
  <p:handoutMasterIdLst>
    <p:handoutMasterId r:id="rId12"/>
  </p:handoutMasterIdLst>
  <p:sldIdLst>
    <p:sldId id="414" r:id="rId2"/>
    <p:sldId id="256" r:id="rId3"/>
    <p:sldId id="259" r:id="rId4"/>
    <p:sldId id="380" r:id="rId5"/>
    <p:sldId id="337" r:id="rId6"/>
    <p:sldId id="260" r:id="rId7"/>
    <p:sldId id="262" r:id="rId8"/>
    <p:sldId id="409" r:id="rId9"/>
    <p:sldId id="408" r:id="rId10"/>
  </p:sldIdLst>
  <p:sldSz cx="9144000" cy="6858000" type="screen4x3"/>
  <p:notesSz cx="6858000" cy="9144000"/>
  <p:custDataLst>
    <p:tags r:id="rId13"/>
  </p:custData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2d35023ef3f8b2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486"/>
    <a:srgbClr val="9C09F7"/>
    <a:srgbClr val="20DE29"/>
    <a:srgbClr val="FF0066"/>
    <a:srgbClr val="0BE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103" autoAdjust="0"/>
    <p:restoredTop sz="93979" autoAdjust="0"/>
  </p:normalViewPr>
  <p:slideViewPr>
    <p:cSldViewPr>
      <p:cViewPr varScale="1">
        <p:scale>
          <a:sx n="72" d="100"/>
          <a:sy n="72" d="100"/>
        </p:scale>
        <p:origin x="1680" y="78"/>
      </p:cViewPr>
      <p:guideLst>
        <p:guide orient="horz" pos="2160"/>
        <p:guide pos="2880"/>
      </p:guideLst>
    </p:cSldViewPr>
  </p:slideViewPr>
  <p:outlineViewPr>
    <p:cViewPr>
      <p:scale>
        <a:sx n="33" d="100"/>
        <a:sy n="33" d="100"/>
      </p:scale>
      <p:origin x="0" y="-33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FA8442CF-3F38-4A15-9702-2B35AB724639}" type="datetimeFigureOut">
              <a:rPr lang="fa-IR" smtClean="0"/>
              <a:t>19/11/1444</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3A2CC379-7C73-43C8-BD3C-185D94F884A7}" type="slidenum">
              <a:rPr lang="fa-IR" smtClean="0"/>
              <a:t>‹#›</a:t>
            </a:fld>
            <a:endParaRPr lang="fa-IR"/>
          </a:p>
        </p:txBody>
      </p:sp>
    </p:spTree>
    <p:extLst>
      <p:ext uri="{BB962C8B-B14F-4D97-AF65-F5344CB8AC3E}">
        <p14:creationId xmlns:p14="http://schemas.microsoft.com/office/powerpoint/2010/main" val="3628830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41824E-725B-4ACD-8EBF-EDE41ACFDF01}" type="datetimeFigureOut">
              <a:rPr lang="fa-IR" smtClean="0"/>
              <a:pPr/>
              <a:t>19/11/1444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87B796-0FB4-4BD0-A80C-C9BFCA5CB64E}" type="slidenum">
              <a:rPr lang="fa-IR" smtClean="0"/>
              <a:pPr/>
              <a:t>‹#›</a:t>
            </a:fld>
            <a:endParaRPr lang="fa-IR"/>
          </a:p>
        </p:txBody>
      </p:sp>
    </p:spTree>
    <p:extLst>
      <p:ext uri="{BB962C8B-B14F-4D97-AF65-F5344CB8AC3E}">
        <p14:creationId xmlns:p14="http://schemas.microsoft.com/office/powerpoint/2010/main" val="6302180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a:t>
            </a:fld>
            <a:endParaRPr lang="fa-IR"/>
          </a:p>
        </p:txBody>
      </p:sp>
    </p:spTree>
    <p:extLst>
      <p:ext uri="{BB962C8B-B14F-4D97-AF65-F5344CB8AC3E}">
        <p14:creationId xmlns:p14="http://schemas.microsoft.com/office/powerpoint/2010/main" val="192849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a:t>
            </a:fld>
            <a:endParaRPr lang="fa-IR"/>
          </a:p>
        </p:txBody>
      </p:sp>
    </p:spTree>
    <p:extLst>
      <p:ext uri="{BB962C8B-B14F-4D97-AF65-F5344CB8AC3E}">
        <p14:creationId xmlns:p14="http://schemas.microsoft.com/office/powerpoint/2010/main" val="906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4</a:t>
            </a:fld>
            <a:endParaRPr lang="fa-IR"/>
          </a:p>
        </p:txBody>
      </p:sp>
    </p:spTree>
    <p:extLst>
      <p:ext uri="{BB962C8B-B14F-4D97-AF65-F5344CB8AC3E}">
        <p14:creationId xmlns:p14="http://schemas.microsoft.com/office/powerpoint/2010/main" val="19103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5</a:t>
            </a:fld>
            <a:endParaRPr lang="fa-IR"/>
          </a:p>
        </p:txBody>
      </p:sp>
    </p:spTree>
    <p:extLst>
      <p:ext uri="{BB962C8B-B14F-4D97-AF65-F5344CB8AC3E}">
        <p14:creationId xmlns:p14="http://schemas.microsoft.com/office/powerpoint/2010/main" val="345371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6</a:t>
            </a:fld>
            <a:endParaRPr lang="fa-IR"/>
          </a:p>
        </p:txBody>
      </p:sp>
    </p:spTree>
    <p:extLst>
      <p:ext uri="{BB962C8B-B14F-4D97-AF65-F5344CB8AC3E}">
        <p14:creationId xmlns:p14="http://schemas.microsoft.com/office/powerpoint/2010/main" val="10898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987B796-0FB4-4BD0-A80C-C9BFCA5CB64E}" type="slidenum">
              <a:rPr lang="fa-IR" smtClean="0"/>
              <a:pPr/>
              <a:t>7</a:t>
            </a:fld>
            <a:endParaRPr lang="fa-IR"/>
          </a:p>
        </p:txBody>
      </p:sp>
    </p:spTree>
    <p:extLst>
      <p:ext uri="{BB962C8B-B14F-4D97-AF65-F5344CB8AC3E}">
        <p14:creationId xmlns:p14="http://schemas.microsoft.com/office/powerpoint/2010/main" val="335158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8</a:t>
            </a:fld>
            <a:endParaRPr lang="fa-IR"/>
          </a:p>
        </p:txBody>
      </p:sp>
    </p:spTree>
    <p:extLst>
      <p:ext uri="{BB962C8B-B14F-4D97-AF65-F5344CB8AC3E}">
        <p14:creationId xmlns:p14="http://schemas.microsoft.com/office/powerpoint/2010/main" val="63675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9</a:t>
            </a:fld>
            <a:endParaRPr lang="fa-IR"/>
          </a:p>
        </p:txBody>
      </p:sp>
    </p:spTree>
    <p:extLst>
      <p:ext uri="{BB962C8B-B14F-4D97-AF65-F5344CB8AC3E}">
        <p14:creationId xmlns:p14="http://schemas.microsoft.com/office/powerpoint/2010/main" val="59002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E44FCC7C-8C60-4869-87EF-17D99A3FC7AF}" type="datetime8">
              <a:rPr lang="fa-IR" smtClean="0"/>
              <a:t>07 ژوئن 23</a:t>
            </a:fld>
            <a:endParaRPr lang="fa-I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fa-I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5B5B37-FC00-4103-AE22-753B501E5D2B}" type="slidenum">
              <a:rPr lang="fa-IR" smtClean="0"/>
              <a:pPr/>
              <a:t>‹#›</a:t>
            </a:fld>
            <a:endParaRPr lang="fa-I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6681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690F6-ADD2-47A3-8D30-A3043021A42D}" type="datetime8">
              <a:rPr lang="fa-IR" smtClean="0"/>
              <a:t>07 ژوئن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360093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1A953-BC3A-4D84-B978-C66DF49793C9}" type="datetime8">
              <a:rPr lang="fa-IR" smtClean="0"/>
              <a:t>07 ژوئن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31329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21F58-3DA0-4AC1-9499-46928B7EE0E3}" type="datetime8">
              <a:rPr lang="fa-IR" smtClean="0"/>
              <a:t>07 ژوئن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421151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DD63194-B873-4DF6-AEE1-CB97B41A8DD8}" type="datetime8">
              <a:rPr lang="fa-IR" smtClean="0"/>
              <a:t>07 ژوئن 23</a:t>
            </a:fld>
            <a:endParaRPr lang="fa-I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fa-I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5B5B37-FC00-4103-AE22-753B501E5D2B}" type="slidenum">
              <a:rPr lang="fa-IR" smtClean="0"/>
              <a:pPr/>
              <a:t>‹#›</a:t>
            </a:fld>
            <a:endParaRPr lang="fa-I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369860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EDE60-0112-4C79-A1A1-97AFA6576F58}" type="datetime8">
              <a:rPr lang="fa-IR" smtClean="0"/>
              <a:t>07 ژوئن 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215438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B6D30D-398B-474F-88BD-6B4FBC4F1742}" type="datetime8">
              <a:rPr lang="fa-IR" smtClean="0"/>
              <a:t>07 ژوئن 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05143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FFE879-DA92-43FC-9B01-5EDF5CA39C82}" type="datetime8">
              <a:rPr lang="fa-IR" smtClean="0"/>
              <a:t>07 ژوئن 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341014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45224-17D2-4206-A21D-DE7B9697331B}" type="datetime8">
              <a:rPr lang="fa-IR" smtClean="0"/>
              <a:t>07 ژوئن 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5B5B37-FC00-4103-AE22-753B501E5D2B}" type="slidenum">
              <a:rPr lang="fa-IR" smtClean="0"/>
              <a:pPr/>
              <a:t>‹#›</a:t>
            </a:fld>
            <a:endParaRPr lang="fa-IR"/>
          </a:p>
        </p:txBody>
      </p:sp>
    </p:spTree>
    <p:extLst>
      <p:ext uri="{BB962C8B-B14F-4D97-AF65-F5344CB8AC3E}">
        <p14:creationId xmlns:p14="http://schemas.microsoft.com/office/powerpoint/2010/main" val="116090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1E8146E2-C671-436C-8B1A-FFC5598737F2}" type="datetime8">
              <a:rPr lang="fa-IR" smtClean="0"/>
              <a:t>07 ژوئن 23</a:t>
            </a:fld>
            <a:endParaRPr lang="fa-I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5B5B37-FC00-4103-AE22-753B501E5D2B}" type="slidenum">
              <a:rPr lang="fa-IR" smtClean="0"/>
              <a:pPr/>
              <a:t>‹#›</a:t>
            </a:fld>
            <a:endParaRPr lang="fa-I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978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D2C9C68-62BE-4E30-B5B4-E7B283CA392C}" type="datetime8">
              <a:rPr lang="fa-IR" smtClean="0"/>
              <a:t>07 ژوئن 23</a:t>
            </a:fld>
            <a:endParaRPr lang="fa-I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5B5B37-FC00-4103-AE22-753B501E5D2B}" type="slidenum">
              <a:rPr lang="fa-IR" smtClean="0"/>
              <a:pPr/>
              <a:t>‹#›</a:t>
            </a:fld>
            <a:endParaRPr lang="fa-I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961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F183B0B-BFF3-4008-AB86-31EA553FC140}" type="datetime8">
              <a:rPr lang="fa-IR" smtClean="0"/>
              <a:t>07 ژوئن 23</a:t>
            </a:fld>
            <a:endParaRPr lang="fa-I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fa-I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5B5B37-FC00-4103-AE22-753B501E5D2B}" type="slidenum">
              <a:rPr lang="fa-IR" smtClean="0"/>
              <a:pPr/>
              <a:t>‹#›</a:t>
            </a:fld>
            <a:endParaRPr lang="fa-I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09018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1259632" y="592411"/>
            <a:ext cx="6916144" cy="964382"/>
          </a:xfrm>
          <a:prstGeom prst="rect">
            <a:avLst/>
          </a:prstGeom>
        </p:spPr>
        <p:txBody>
          <a:bodyPr>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rtl="1"/>
            <a:r>
              <a:rPr lang="fa-IR" sz="2800" b="1" dirty="0">
                <a:solidFill>
                  <a:srgbClr val="00B050"/>
                </a:solidFill>
                <a:cs typeface="B Nazanin" panose="00000400000000000000" pitchFamily="2" charset="-78"/>
              </a:rPr>
              <a:t>عنوان ارائه:</a:t>
            </a:r>
          </a:p>
          <a:p>
            <a:pPr algn="ctr" rtl="1"/>
            <a:r>
              <a:rPr lang="fa-IR" sz="2400" b="1" dirty="0">
                <a:solidFill>
                  <a:srgbClr val="00B050"/>
                </a:solidFill>
                <a:cs typeface="B Nazanin" panose="00000400000000000000" pitchFamily="2" charset="-78"/>
              </a:rPr>
              <a:t> </a:t>
            </a:r>
            <a:r>
              <a:rPr lang="fa-IR" sz="3200" b="1" dirty="0">
                <a:solidFill>
                  <a:srgbClr val="FC0486"/>
                </a:solidFill>
                <a:cs typeface="B Nazanin" panose="00000400000000000000" pitchFamily="2" charset="-78"/>
              </a:rPr>
              <a:t>کاربرد پلیمر در صنعت ساختمان</a:t>
            </a:r>
            <a:endParaRPr lang="fa-IR" sz="4000" b="1" dirty="0">
              <a:solidFill>
                <a:srgbClr val="FC0486"/>
              </a:solidFill>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259632" y="1700808"/>
            <a:ext cx="6918918" cy="3888432"/>
          </a:xfrm>
          <a:prstGeom prst="rect">
            <a:avLst/>
          </a:prstGeom>
        </p:spPr>
      </p:pic>
      <p:sp>
        <p:nvSpPr>
          <p:cNvPr id="4" name="Slide Number Placeholder 3"/>
          <p:cNvSpPr>
            <a:spLocks noGrp="1"/>
          </p:cNvSpPr>
          <p:nvPr>
            <p:ph type="sldNum" sz="quarter" idx="12"/>
          </p:nvPr>
        </p:nvSpPr>
        <p:spPr/>
        <p:txBody>
          <a:bodyPr/>
          <a:lstStyle/>
          <a:p>
            <a:fld id="{695B5B37-FC00-4103-AE22-753B501E5D2B}" type="slidenum">
              <a:rPr lang="fa-IR" smtClean="0"/>
              <a:pPr/>
              <a:t>1</a:t>
            </a:fld>
            <a:endParaRPr lang="fa-IR"/>
          </a:p>
        </p:txBody>
      </p:sp>
    </p:spTree>
    <p:extLst>
      <p:ext uri="{BB962C8B-B14F-4D97-AF65-F5344CB8AC3E}">
        <p14:creationId xmlns:p14="http://schemas.microsoft.com/office/powerpoint/2010/main" val="252687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16" name="TextBox 15"/>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18" name="Title 1"/>
          <p:cNvSpPr txBox="1">
            <a:spLocks/>
          </p:cNvSpPr>
          <p:nvPr/>
        </p:nvSpPr>
        <p:spPr>
          <a:xfrm>
            <a:off x="755576" y="639772"/>
            <a:ext cx="6941170" cy="534037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fa-IR" sz="2200" dirty="0">
                <a:solidFill>
                  <a:srgbClr val="00B050"/>
                </a:solidFill>
                <a:cs typeface="B Nazanin" panose="00000400000000000000" pitchFamily="2" charset="-78"/>
              </a:rPr>
              <a:t>1</a:t>
            </a:r>
            <a:r>
              <a:rPr lang="fa-IR" sz="2000" dirty="0">
                <a:solidFill>
                  <a:srgbClr val="00B050"/>
                </a:solidFill>
                <a:cs typeface="B Nazanin" panose="00000400000000000000" pitchFamily="2" charset="-78"/>
              </a:rPr>
              <a:t>- مقدمه........................................................................................................................................ </a:t>
            </a:r>
            <a:r>
              <a:rPr lang="fa-IR" sz="2000" dirty="0">
                <a:solidFill>
                  <a:srgbClr val="FF0000"/>
                </a:solidFill>
                <a:cs typeface="B Nazanin" panose="00000400000000000000" pitchFamily="2" charset="-78"/>
              </a:rPr>
              <a:t>(3)</a:t>
            </a:r>
            <a:br>
              <a:rPr lang="fa-IR" sz="2000" dirty="0">
                <a:solidFill>
                  <a:srgbClr val="00B050"/>
                </a:solidFill>
                <a:cs typeface="B Nazanin" panose="00000400000000000000" pitchFamily="2" charset="-78"/>
              </a:rPr>
            </a:br>
            <a:r>
              <a:rPr lang="fa-IR" sz="2000" dirty="0">
                <a:solidFill>
                  <a:srgbClr val="00B050"/>
                </a:solidFill>
                <a:cs typeface="B Nazanin" panose="00000400000000000000" pitchFamily="2" charset="-78"/>
              </a:rPr>
              <a:t>2- تعریف.........................................................................................................................................</a:t>
            </a:r>
            <a:r>
              <a:rPr lang="fa-IR" sz="2000" dirty="0">
                <a:solidFill>
                  <a:srgbClr val="FF0000"/>
                </a:solidFill>
                <a:cs typeface="B Nazanin" panose="00000400000000000000" pitchFamily="2" charset="-78"/>
              </a:rPr>
              <a:t>(4)</a:t>
            </a:r>
            <a:r>
              <a:rPr lang="fa-IR" sz="2000" dirty="0">
                <a:solidFill>
                  <a:srgbClr val="00B050"/>
                </a:solidFill>
                <a:cs typeface="B Nazanin" panose="00000400000000000000" pitchFamily="2" charset="-78"/>
              </a:rPr>
              <a:t> </a:t>
            </a:r>
            <a:br>
              <a:rPr lang="fa-IR" sz="2000" dirty="0">
                <a:solidFill>
                  <a:srgbClr val="00B050"/>
                </a:solidFill>
                <a:cs typeface="B Nazanin" panose="00000400000000000000" pitchFamily="2" charset="-78"/>
              </a:rPr>
            </a:br>
            <a:r>
              <a:rPr lang="fa-IR" sz="2000" dirty="0">
                <a:solidFill>
                  <a:srgbClr val="00B050"/>
                </a:solidFill>
                <a:cs typeface="B Nazanin" panose="00000400000000000000" pitchFamily="2" charset="-78"/>
              </a:rPr>
              <a:t>3- پلیمر در صنعت ساخت..........................................................................................................</a:t>
            </a:r>
            <a:r>
              <a:rPr lang="fa-IR" sz="2000" dirty="0">
                <a:solidFill>
                  <a:srgbClr val="FF0000"/>
                </a:solidFill>
                <a:cs typeface="B Nazanin" panose="00000400000000000000" pitchFamily="2" charset="-78"/>
              </a:rPr>
              <a:t>(5)</a:t>
            </a:r>
          </a:p>
          <a:p>
            <a:pPr algn="r">
              <a:lnSpc>
                <a:spcPct val="150000"/>
              </a:lnSpc>
            </a:pPr>
            <a:r>
              <a:rPr lang="fa-IR" sz="2000" dirty="0">
                <a:solidFill>
                  <a:srgbClr val="00B050"/>
                </a:solidFill>
                <a:cs typeface="B Nazanin" panose="00000400000000000000" pitchFamily="2" charset="-78"/>
              </a:rPr>
              <a:t>1-3- پلیمرهای مورد استفاده.....</a:t>
            </a:r>
            <a:r>
              <a:rPr lang="fa-IR" sz="2000" dirty="0">
                <a:solidFill>
                  <a:srgbClr val="00B05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FF0000"/>
                </a:solidFill>
                <a:latin typeface="Calibri" panose="020F0502020204030204" pitchFamily="34" charset="0"/>
                <a:ea typeface="Calibri" panose="020F0502020204030204" pitchFamily="34" charset="0"/>
                <a:cs typeface="B Nazanin" panose="00000400000000000000" pitchFamily="2" charset="-78"/>
              </a:rPr>
              <a:t>(6)</a:t>
            </a:r>
          </a:p>
          <a:p>
            <a:pPr algn="r">
              <a:lnSpc>
                <a:spcPct val="150000"/>
              </a:lnSpc>
            </a:pPr>
            <a:r>
              <a:rPr lang="fa-IR" sz="2000" dirty="0">
                <a:solidFill>
                  <a:srgbClr val="00B050"/>
                </a:solidFill>
                <a:cs typeface="B Nazanin" panose="00000400000000000000" pitchFamily="2" charset="-78"/>
              </a:rPr>
              <a:t>2-3- دسته بندی پلیمرها.....</a:t>
            </a:r>
            <a:r>
              <a:rPr lang="fa-IR" sz="2000" dirty="0">
                <a:solidFill>
                  <a:srgbClr val="00B05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FF0000"/>
                </a:solidFill>
                <a:latin typeface="Calibri" panose="020F0502020204030204" pitchFamily="34" charset="0"/>
                <a:ea typeface="Calibri" panose="020F0502020204030204" pitchFamily="34" charset="0"/>
                <a:cs typeface="B Nazanin" panose="00000400000000000000" pitchFamily="2" charset="-78"/>
              </a:rPr>
              <a:t>(10)</a:t>
            </a:r>
          </a:p>
          <a:p>
            <a:pPr algn="r">
              <a:lnSpc>
                <a:spcPct val="150000"/>
              </a:lnSpc>
            </a:pPr>
            <a:r>
              <a:rPr lang="fa-IR" sz="2000" dirty="0">
                <a:solidFill>
                  <a:srgbClr val="00B050"/>
                </a:solidFill>
                <a:cs typeface="B Nazanin" panose="00000400000000000000" pitchFamily="2" charset="-78"/>
              </a:rPr>
              <a:t>3-3- ویژگی پلیمرها......</a:t>
            </a:r>
            <a:r>
              <a:rPr lang="fa-IR" sz="2000" dirty="0">
                <a:solidFill>
                  <a:srgbClr val="00B05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FF0000"/>
                </a:solidFill>
                <a:latin typeface="Calibri" panose="020F0502020204030204" pitchFamily="34" charset="0"/>
                <a:ea typeface="Calibri" panose="020F0502020204030204" pitchFamily="34" charset="0"/>
                <a:cs typeface="B Nazanin" panose="00000400000000000000" pitchFamily="2" charset="-78"/>
              </a:rPr>
              <a:t>(12)</a:t>
            </a:r>
            <a:br>
              <a:rPr lang="fa-IR" sz="2000" dirty="0">
                <a:solidFill>
                  <a:srgbClr val="00B050"/>
                </a:solidFill>
                <a:cs typeface="B Nazanin" panose="00000400000000000000" pitchFamily="2" charset="-78"/>
              </a:rPr>
            </a:br>
            <a:r>
              <a:rPr lang="fa-IR" sz="2000" dirty="0">
                <a:solidFill>
                  <a:srgbClr val="00B050"/>
                </a:solidFill>
                <a:cs typeface="B Nazanin" panose="00000400000000000000" pitchFamily="2" charset="-78"/>
              </a:rPr>
              <a:t>4- اهمیت و کاربردها..................................................................................................................</a:t>
            </a:r>
            <a:r>
              <a:rPr lang="fa-IR" sz="2000" dirty="0">
                <a:solidFill>
                  <a:srgbClr val="FF0000"/>
                </a:solidFill>
                <a:cs typeface="B Nazanin" panose="00000400000000000000" pitchFamily="2" charset="-78"/>
              </a:rPr>
              <a:t>(13)</a:t>
            </a:r>
          </a:p>
          <a:p>
            <a:pPr algn="r">
              <a:lnSpc>
                <a:spcPct val="150000"/>
              </a:lnSpc>
            </a:pPr>
            <a:r>
              <a:rPr lang="fa-IR" sz="2000" dirty="0">
                <a:solidFill>
                  <a:srgbClr val="00B050"/>
                </a:solidFill>
                <a:cs typeface="B Nazanin" panose="00000400000000000000" pitchFamily="2" charset="-78"/>
              </a:rPr>
              <a:t>5- نتیجه گیری............................................................................................................................</a:t>
            </a:r>
            <a:r>
              <a:rPr lang="fa-IR" sz="2000" dirty="0">
                <a:solidFill>
                  <a:srgbClr val="FF0000"/>
                </a:solidFill>
                <a:cs typeface="B Nazanin" panose="00000400000000000000" pitchFamily="2" charset="-78"/>
              </a:rPr>
              <a:t>(50)</a:t>
            </a:r>
          </a:p>
          <a:p>
            <a:pPr algn="r">
              <a:lnSpc>
                <a:spcPct val="150000"/>
              </a:lnSpc>
            </a:pPr>
            <a:r>
              <a:rPr lang="fa-IR" sz="2000" dirty="0">
                <a:solidFill>
                  <a:srgbClr val="00B050"/>
                </a:solidFill>
                <a:cs typeface="B Nazanin" panose="00000400000000000000" pitchFamily="2" charset="-78"/>
              </a:rPr>
              <a:t>6- منابع.........................................................................................................................................</a:t>
            </a:r>
            <a:r>
              <a:rPr lang="fa-IR" sz="2000" dirty="0">
                <a:solidFill>
                  <a:srgbClr val="FF0000"/>
                </a:solidFill>
                <a:cs typeface="B Nazanin" panose="00000400000000000000" pitchFamily="2" charset="-78"/>
              </a:rPr>
              <a:t>(51)</a:t>
            </a:r>
            <a:endParaRPr lang="fa-IR" sz="2000" dirty="0">
              <a:solidFill>
                <a:srgbClr val="00B050"/>
              </a:solidFill>
              <a:cs typeface="B Nazanin" panose="00000400000000000000" pitchFamily="2" charset="-78"/>
            </a:endParaRPr>
          </a:p>
        </p:txBody>
      </p:sp>
      <p:sp>
        <p:nvSpPr>
          <p:cNvPr id="20" name="Title 1"/>
          <p:cNvSpPr txBox="1">
            <a:spLocks/>
          </p:cNvSpPr>
          <p:nvPr/>
        </p:nvSpPr>
        <p:spPr>
          <a:xfrm>
            <a:off x="3290532" y="624952"/>
            <a:ext cx="1279518" cy="488006"/>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50000"/>
              </a:lnSpc>
            </a:pPr>
            <a:r>
              <a:rPr lang="fa-IR" sz="2200" b="1" dirty="0">
                <a:solidFill>
                  <a:srgbClr val="00B050"/>
                </a:solidFill>
                <a:cs typeface="B Nazanin" panose="00000400000000000000" pitchFamily="2" charset="-78"/>
              </a:rPr>
              <a:t>فهرست</a:t>
            </a:r>
          </a:p>
        </p:txBody>
      </p:sp>
      <p:sp>
        <p:nvSpPr>
          <p:cNvPr id="8" name="Rounded Rectangle 7">
            <a:hlinkClick r:id="rId6" action="ppaction://hlinksldjump"/>
          </p:cNvPr>
          <p:cNvSpPr/>
          <p:nvPr/>
        </p:nvSpPr>
        <p:spPr>
          <a:xfrm>
            <a:off x="7696746" y="1848460"/>
            <a:ext cx="1447253" cy="50359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مقدمه و تعاریف</a:t>
            </a:r>
          </a:p>
        </p:txBody>
      </p:sp>
      <p:sp>
        <p:nvSpPr>
          <p:cNvPr id="10" name="Rounded Rectangle 9">
            <a:hlinkClick r:id="" action="ppaction://noaction"/>
          </p:cNvPr>
          <p:cNvSpPr/>
          <p:nvPr/>
        </p:nvSpPr>
        <p:spPr>
          <a:xfrm>
            <a:off x="7688015" y="2753339"/>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11" name="Rounded Rectangle 10">
            <a:hlinkClick r:id="" action="ppaction://noaction"/>
          </p:cNvPr>
          <p:cNvSpPr/>
          <p:nvPr/>
        </p:nvSpPr>
        <p:spPr>
          <a:xfrm>
            <a:off x="7696746" y="3711249"/>
            <a:ext cx="1447253" cy="58184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نتیجه گیری و منابع</a:t>
            </a:r>
          </a:p>
        </p:txBody>
      </p:sp>
      <p:sp>
        <p:nvSpPr>
          <p:cNvPr id="2" name="Slide Number Placeholder 1"/>
          <p:cNvSpPr>
            <a:spLocks noGrp="1"/>
          </p:cNvSpPr>
          <p:nvPr>
            <p:ph type="sldNum" sz="quarter" idx="12"/>
          </p:nvPr>
        </p:nvSpPr>
        <p:spPr/>
        <p:txBody>
          <a:bodyPr/>
          <a:lstStyle/>
          <a:p>
            <a:fld id="{695B5B37-FC00-4103-AE22-753B501E5D2B}" type="slidenum">
              <a:rPr lang="fa-IR" smtClean="0"/>
              <a:pPr/>
              <a:t>2</a:t>
            </a:fld>
            <a:endParaRPr lang="fa-I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3" name="Title 2"/>
          <p:cNvSpPr>
            <a:spLocks noGrp="1"/>
          </p:cNvSpPr>
          <p:nvPr>
            <p:ph type="ctrTitle"/>
          </p:nvPr>
        </p:nvSpPr>
        <p:spPr>
          <a:xfrm>
            <a:off x="-180528" y="665398"/>
            <a:ext cx="7772400" cy="473134"/>
          </a:xfrm>
        </p:spPr>
        <p:txBody>
          <a:bodyPr>
            <a:noAutofit/>
          </a:bodyPr>
          <a:lstStyle/>
          <a:p>
            <a:pPr algn="r">
              <a:lnSpc>
                <a:spcPct val="107000"/>
              </a:lnSpc>
              <a:spcAft>
                <a:spcPts val="800"/>
              </a:spcAft>
            </a:pPr>
            <a:r>
              <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rPr>
              <a:t>1. مقدمه </a:t>
            </a:r>
            <a:endParaRPr lang="fa-IR" sz="2400" i="1" dirty="0">
              <a:solidFill>
                <a:schemeClr val="tx2"/>
              </a:solidFill>
            </a:endParaRPr>
          </a:p>
        </p:txBody>
      </p:sp>
      <p:sp>
        <p:nvSpPr>
          <p:cNvPr id="20" name="Title 2"/>
          <p:cNvSpPr txBox="1">
            <a:spLocks/>
          </p:cNvSpPr>
          <p:nvPr/>
        </p:nvSpPr>
        <p:spPr>
          <a:xfrm>
            <a:off x="126507" y="7488975"/>
            <a:ext cx="6143109" cy="290415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07000"/>
              </a:lnSpc>
              <a:spcAft>
                <a:spcPts val="800"/>
              </a:spcAft>
            </a:pPr>
            <a:endParaRPr lang="fa-IR" sz="2200" dirty="0"/>
          </a:p>
        </p:txBody>
      </p:sp>
      <p:sp>
        <p:nvSpPr>
          <p:cNvPr id="10" name="TextBox 9"/>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2" name="Rectangle 1"/>
          <p:cNvSpPr/>
          <p:nvPr/>
        </p:nvSpPr>
        <p:spPr>
          <a:xfrm>
            <a:off x="950395" y="1166795"/>
            <a:ext cx="6737620" cy="4662815"/>
          </a:xfrm>
          <a:prstGeom prst="rect">
            <a:avLst/>
          </a:prstGeom>
        </p:spPr>
        <p:txBody>
          <a:bodyPr wrap="square">
            <a:spAutoFit/>
          </a:bodyPr>
          <a:lstStyle/>
          <a:p>
            <a:pPr algn="just">
              <a:lnSpc>
                <a:spcPct val="150000"/>
              </a:lnSpc>
            </a:pPr>
            <a:r>
              <a:rPr lang="fa-IR" sz="2200" dirty="0">
                <a:cs typeface="B Nazanin" panose="00000400000000000000" pitchFamily="2" charset="-78"/>
              </a:rPr>
              <a:t>بشر با تلاش براي دستيابي به مواد جديد، با استفاده از مواد آلي (عمدتا هيدروكربن‌ها) موجود در طبيعت به توليد مواد مصنوعي نايل شد. اين مواد عمدتا شامل عنصر كربن، هيدروژن, اكسيژن، نيتروژن و گوگرد بوده و به نام مواد </a:t>
            </a:r>
            <a:r>
              <a:rPr lang="fa-IR" sz="2200" dirty="0">
                <a:solidFill>
                  <a:srgbClr val="FF0000"/>
                </a:solidFill>
                <a:cs typeface="B Nazanin" panose="00000400000000000000" pitchFamily="2" charset="-78"/>
              </a:rPr>
              <a:t>پليمري</a:t>
            </a:r>
            <a:r>
              <a:rPr lang="fa-IR" sz="2200" dirty="0">
                <a:cs typeface="B Nazanin" panose="00000400000000000000" pitchFamily="2" charset="-78"/>
              </a:rPr>
              <a:t> معروف هستند. مواد پليمري يا مصنوعي كاربردهاي وسيعي دارند از جمله: در ساخت وسايل خانگي، اسباب بازي‌ها، بسته‌بندي‎ها، كيف و چمدان، كفش، ميز و صندلي، شلنگ‎ها و لوله‌هاي انتقال آب، مواد پوششي به عنوان رنگ‎ها براي حفاظت از خوردگي و زينتي، لاستيك‎هاي اتومبيل و بالاخره به عنوان پليمرهاي مهندسي با استحكام زیاد حتي در دماهاي نسبتا بالا در ساخت اجزايي از ماشين آلات.</a:t>
            </a:r>
          </a:p>
        </p:txBody>
      </p:sp>
      <p:sp>
        <p:nvSpPr>
          <p:cNvPr id="12" name="Rounded Rectangle 11">
            <a:hlinkClick r:id="rId6" action="ppaction://hlinksldjump"/>
          </p:cNvPr>
          <p:cNvSpPr/>
          <p:nvPr/>
        </p:nvSpPr>
        <p:spPr>
          <a:xfrm>
            <a:off x="7696746" y="1848460"/>
            <a:ext cx="1447253" cy="503591"/>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rgbClr val="FF0000"/>
                </a:solidFill>
                <a:cs typeface="B Nazanin" panose="00000400000000000000" pitchFamily="2" charset="-78"/>
              </a:rPr>
              <a:t>مقدمه و تعاریف</a:t>
            </a:r>
          </a:p>
        </p:txBody>
      </p:sp>
      <p:sp>
        <p:nvSpPr>
          <p:cNvPr id="14" name="Rounded Rectangle 13">
            <a:hlinkClick r:id="" action="ppaction://noaction"/>
          </p:cNvPr>
          <p:cNvSpPr/>
          <p:nvPr/>
        </p:nvSpPr>
        <p:spPr>
          <a:xfrm>
            <a:off x="7688015" y="2753339"/>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15" name="Rounded Rectangle 14">
            <a:hlinkClick r:id="" action="ppaction://noaction"/>
          </p:cNvPr>
          <p:cNvSpPr/>
          <p:nvPr/>
        </p:nvSpPr>
        <p:spPr>
          <a:xfrm>
            <a:off x="7696746" y="3711249"/>
            <a:ext cx="1447253" cy="58184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نتیجه گیری و منابع</a:t>
            </a:r>
          </a:p>
        </p:txBody>
      </p:sp>
      <p:sp>
        <p:nvSpPr>
          <p:cNvPr id="7" name="Slide Number Placeholder 6"/>
          <p:cNvSpPr>
            <a:spLocks noGrp="1"/>
          </p:cNvSpPr>
          <p:nvPr>
            <p:ph type="sldNum" sz="quarter" idx="12"/>
          </p:nvPr>
        </p:nvSpPr>
        <p:spPr/>
        <p:txBody>
          <a:bodyPr/>
          <a:lstStyle/>
          <a:p>
            <a:fld id="{695B5B37-FC00-4103-AE22-753B501E5D2B}" type="slidenum">
              <a:rPr lang="fa-IR" smtClean="0"/>
              <a:pPr/>
              <a:t>3</a:t>
            </a:fld>
            <a:endParaRPr lang="fa-IR"/>
          </a:p>
        </p:txBody>
      </p:sp>
    </p:spTree>
    <p:extLst>
      <p:ext uri="{BB962C8B-B14F-4D97-AF65-F5344CB8AC3E}">
        <p14:creationId xmlns:p14="http://schemas.microsoft.com/office/powerpoint/2010/main" val="366253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20" name="Title 2"/>
          <p:cNvSpPr txBox="1">
            <a:spLocks/>
          </p:cNvSpPr>
          <p:nvPr/>
        </p:nvSpPr>
        <p:spPr>
          <a:xfrm>
            <a:off x="218592" y="1821041"/>
            <a:ext cx="7395617" cy="391221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07000"/>
              </a:lnSpc>
              <a:spcAft>
                <a:spcPts val="800"/>
              </a:spcAft>
            </a:pPr>
            <a:endParaRPr lang="fa-IR" sz="2200" dirty="0"/>
          </a:p>
        </p:txBody>
      </p:sp>
      <p:sp>
        <p:nvSpPr>
          <p:cNvPr id="14" name="TextBox 13"/>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10" name="Rectangle 9"/>
          <p:cNvSpPr/>
          <p:nvPr/>
        </p:nvSpPr>
        <p:spPr>
          <a:xfrm>
            <a:off x="6483770" y="663157"/>
            <a:ext cx="1130439" cy="461665"/>
          </a:xfrm>
          <a:prstGeom prst="rect">
            <a:avLst/>
          </a:prstGeom>
        </p:spPr>
        <p:txBody>
          <a:bodyPr wrap="none">
            <a:spAutoFit/>
          </a:bodyPr>
          <a:lstStyle/>
          <a:p>
            <a:r>
              <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rPr>
              <a:t>2. تعریف</a:t>
            </a:r>
            <a:endParaRPr lang="en-US" sz="2400" dirty="0"/>
          </a:p>
        </p:txBody>
      </p:sp>
      <p:sp>
        <p:nvSpPr>
          <p:cNvPr id="11" name="Rectangle 10"/>
          <p:cNvSpPr/>
          <p:nvPr/>
        </p:nvSpPr>
        <p:spPr>
          <a:xfrm>
            <a:off x="971445" y="1218857"/>
            <a:ext cx="6657036" cy="1107996"/>
          </a:xfrm>
          <a:prstGeom prst="rect">
            <a:avLst/>
          </a:prstGeom>
        </p:spPr>
        <p:txBody>
          <a:bodyPr wrap="square">
            <a:spAutoFit/>
          </a:bodyPr>
          <a:lstStyle/>
          <a:p>
            <a:pPr algn="just">
              <a:spcBef>
                <a:spcPts val="600"/>
              </a:spcBef>
            </a:pPr>
            <a:r>
              <a:rPr lang="fa-IR" sz="2000" dirty="0">
                <a:solidFill>
                  <a:srgbClr val="FF0000"/>
                </a:solidFill>
                <a:cs typeface="B Nazanin" panose="00000400000000000000" pitchFamily="2" charset="-78"/>
              </a:rPr>
              <a:t>پلیمرها</a:t>
            </a:r>
            <a:r>
              <a:rPr lang="fa-IR" sz="2000" dirty="0">
                <a:cs typeface="B Nazanin" panose="00000400000000000000" pitchFamily="2" charset="-78"/>
              </a:rPr>
              <a:t> یا </a:t>
            </a:r>
            <a:r>
              <a:rPr lang="fa-IR" sz="2000" dirty="0">
                <a:solidFill>
                  <a:srgbClr val="FF0000"/>
                </a:solidFill>
                <a:cs typeface="B Nazanin" panose="00000400000000000000" pitchFamily="2" charset="-78"/>
              </a:rPr>
              <a:t>بسپارها</a:t>
            </a:r>
            <a:r>
              <a:rPr lang="fa-IR" sz="2000" dirty="0">
                <a:cs typeface="B Nazanin" panose="00000400000000000000" pitchFamily="2" charset="-78"/>
              </a:rPr>
              <a:t> </a:t>
            </a:r>
            <a:r>
              <a:rPr lang="fa-IR" sz="2200" dirty="0">
                <a:cs typeface="B Nazanin" panose="00000400000000000000" pitchFamily="2" charset="-78"/>
              </a:rPr>
              <a:t>مولکول‌هایی با زنجیره بلند و وزن مولکولی بسیار بالا هستند که از </a:t>
            </a:r>
            <a:r>
              <a:rPr lang="fa-IR" sz="2200" dirty="0">
                <a:solidFill>
                  <a:srgbClr val="FF0000"/>
                </a:solidFill>
                <a:cs typeface="B Nazanin" panose="00000400000000000000" pitchFamily="2" charset="-78"/>
              </a:rPr>
              <a:t>مونومر</a:t>
            </a:r>
            <a:r>
              <a:rPr lang="fa-IR" sz="2200" dirty="0">
                <a:cs typeface="B Nazanin" panose="00000400000000000000" pitchFamily="2" charset="-78"/>
              </a:rPr>
              <a:t> یا </a:t>
            </a:r>
            <a:r>
              <a:rPr lang="fa-IR" sz="2200" dirty="0">
                <a:solidFill>
                  <a:srgbClr val="FF0000"/>
                </a:solidFill>
                <a:cs typeface="B Nazanin" panose="00000400000000000000" pitchFamily="2" charset="-78"/>
              </a:rPr>
              <a:t>تکپار</a:t>
            </a:r>
            <a:r>
              <a:rPr lang="fa-IR" sz="2200" dirty="0">
                <a:cs typeface="B Nazanin" panose="00000400000000000000" pitchFamily="2" charset="-78"/>
              </a:rPr>
              <a:t> تشکیل شده‌اند؛ </a:t>
            </a:r>
            <a:r>
              <a:rPr lang="fa-IR" sz="2200" dirty="0">
                <a:solidFill>
                  <a:srgbClr val="FF0000"/>
                </a:solidFill>
                <a:cs typeface="B Nazanin" panose="00000400000000000000" pitchFamily="2" charset="-78"/>
              </a:rPr>
              <a:t>مونومورها</a:t>
            </a:r>
            <a:r>
              <a:rPr lang="fa-IR" sz="2200" dirty="0">
                <a:cs typeface="B Nazanin" panose="00000400000000000000" pitchFamily="2" charset="-78"/>
              </a:rPr>
              <a:t> به وسیله پیوند کووالانسی به یکدیگر متصل شده‌ و به تعداد زیاد تکرار می‌شوند. </a:t>
            </a:r>
          </a:p>
        </p:txBody>
      </p:sp>
      <p:sp>
        <p:nvSpPr>
          <p:cNvPr id="12" name="Rectangle 11"/>
          <p:cNvSpPr/>
          <p:nvPr/>
        </p:nvSpPr>
        <p:spPr>
          <a:xfrm>
            <a:off x="942642" y="2344582"/>
            <a:ext cx="6685839" cy="1446550"/>
          </a:xfrm>
          <a:prstGeom prst="rect">
            <a:avLst/>
          </a:prstGeom>
        </p:spPr>
        <p:txBody>
          <a:bodyPr wrap="square">
            <a:spAutoFit/>
          </a:bodyPr>
          <a:lstStyle/>
          <a:p>
            <a:pPr algn="just"/>
            <a:r>
              <a:rPr lang="fa-IR" sz="2200" dirty="0">
                <a:cs typeface="B Nazanin" panose="00000400000000000000" pitchFamily="2" charset="-78"/>
              </a:rPr>
              <a:t>پلیمرها به دلیل دارا بودن خواص مکانیکی و فیزیکی خوب، از </a:t>
            </a:r>
            <a:r>
              <a:rPr lang="fa-IR" sz="2200" dirty="0">
                <a:solidFill>
                  <a:srgbClr val="FF0000"/>
                </a:solidFill>
                <a:cs typeface="B Nazanin" panose="00000400000000000000" pitchFamily="2" charset="-78"/>
              </a:rPr>
              <a:t>ماندگاری بالایی </a:t>
            </a:r>
            <a:r>
              <a:rPr lang="fa-IR" sz="2200" dirty="0">
                <a:cs typeface="B Nazanin" panose="00000400000000000000" pitchFamily="2" charset="-78"/>
              </a:rPr>
              <a:t>برخوردارند. ویژگی‌های کیفیتی، قیمت مناسب، وزن پایین، زیبایی، شکل‌ پذیری و استفاده آسان از پلیمرها سبب شده تا در صنعت ساختمان‌‌سازی از زیر کف تا سقف از مواد پلیمری استفاده شود.</a:t>
            </a:r>
            <a:endParaRPr lang="en-US" sz="2200" dirty="0">
              <a:cs typeface="B Nazanin" panose="00000400000000000000" pitchFamily="2" charset="-78"/>
            </a:endParaRPr>
          </a:p>
        </p:txBody>
      </p:sp>
      <p:sp>
        <p:nvSpPr>
          <p:cNvPr id="15" name="Rectangle 14"/>
          <p:cNvSpPr/>
          <p:nvPr/>
        </p:nvSpPr>
        <p:spPr>
          <a:xfrm>
            <a:off x="942642" y="4077072"/>
            <a:ext cx="6685839" cy="1446550"/>
          </a:xfrm>
          <a:prstGeom prst="rect">
            <a:avLst/>
          </a:prstGeom>
        </p:spPr>
        <p:txBody>
          <a:bodyPr wrap="square">
            <a:spAutoFit/>
          </a:bodyPr>
          <a:lstStyle/>
          <a:p>
            <a:pPr algn="just">
              <a:spcBef>
                <a:spcPts val="600"/>
              </a:spcBef>
            </a:pPr>
            <a:r>
              <a:rPr lang="fa-IR" sz="2200" b="1" dirty="0">
                <a:solidFill>
                  <a:srgbClr val="FF0000"/>
                </a:solidFill>
                <a:cs typeface="B Nazanin" panose="00000400000000000000" pitchFamily="2" charset="-78"/>
              </a:rPr>
              <a:t>پلیمرها</a:t>
            </a:r>
            <a:r>
              <a:rPr lang="fa-IR" sz="2200" dirty="0">
                <a:cs typeface="B Nazanin" panose="00000400000000000000" pitchFamily="2" charset="-78"/>
              </a:rPr>
              <a:t> به دو دسته </a:t>
            </a:r>
            <a:r>
              <a:rPr lang="fa-IR" sz="2200" dirty="0">
                <a:solidFill>
                  <a:srgbClr val="FF0000"/>
                </a:solidFill>
                <a:cs typeface="B Nazanin" panose="00000400000000000000" pitchFamily="2" charset="-78"/>
              </a:rPr>
              <a:t>پلیمرهای طبیعی </a:t>
            </a:r>
            <a:r>
              <a:rPr lang="fa-IR" sz="2200" dirty="0">
                <a:cs typeface="B Nazanin" panose="00000400000000000000" pitchFamily="2" charset="-78"/>
              </a:rPr>
              <a:t>و </a:t>
            </a:r>
            <a:r>
              <a:rPr lang="fa-IR" sz="2200" dirty="0">
                <a:solidFill>
                  <a:srgbClr val="FF0000"/>
                </a:solidFill>
                <a:cs typeface="B Nazanin" panose="00000400000000000000" pitchFamily="2" charset="-78"/>
              </a:rPr>
              <a:t>پلیمرهای مصنوعی </a:t>
            </a:r>
            <a:r>
              <a:rPr lang="fa-IR" sz="2200" dirty="0">
                <a:cs typeface="B Nazanin" panose="00000400000000000000" pitchFamily="2" charset="-78"/>
              </a:rPr>
              <a:t>تقسیم می‌شوند. از جمله پلیمرهای طبیعی می‌توان: الیاف پنبه، سلولز و لاتکس (ماده اولیه لاستیک) را نام برد. پلیمرهای مصنوعی نیز ترموپلاستیک‌ها و ترموست‌ها هستند که کاربردهای فراوانی در صنایع مختلف و نیز در زندگی همه ما دارند.</a:t>
            </a:r>
            <a:endParaRPr lang="en-US" sz="2200" dirty="0">
              <a:cs typeface="B Nazanin" panose="00000400000000000000" pitchFamily="2" charset="-78"/>
            </a:endParaRPr>
          </a:p>
        </p:txBody>
      </p:sp>
      <p:sp>
        <p:nvSpPr>
          <p:cNvPr id="16" name="Rounded Rectangle 15">
            <a:hlinkClick r:id="rId6" action="ppaction://hlinksldjump"/>
          </p:cNvPr>
          <p:cNvSpPr/>
          <p:nvPr/>
        </p:nvSpPr>
        <p:spPr>
          <a:xfrm>
            <a:off x="7696746" y="1848460"/>
            <a:ext cx="1447253" cy="503591"/>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rgbClr val="FF0000"/>
                </a:solidFill>
                <a:cs typeface="B Nazanin" panose="00000400000000000000" pitchFamily="2" charset="-78"/>
              </a:rPr>
              <a:t>مقدمه و تعاریف</a:t>
            </a:r>
          </a:p>
        </p:txBody>
      </p:sp>
      <p:sp>
        <p:nvSpPr>
          <p:cNvPr id="19" name="Rounded Rectangle 18">
            <a:hlinkClick r:id="" action="ppaction://noaction"/>
          </p:cNvPr>
          <p:cNvSpPr/>
          <p:nvPr/>
        </p:nvSpPr>
        <p:spPr>
          <a:xfrm>
            <a:off x="7688015" y="2753339"/>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21" name="Rounded Rectangle 20">
            <a:hlinkClick r:id="" action="ppaction://noaction"/>
          </p:cNvPr>
          <p:cNvSpPr/>
          <p:nvPr/>
        </p:nvSpPr>
        <p:spPr>
          <a:xfrm>
            <a:off x="7696746" y="3711249"/>
            <a:ext cx="1447253" cy="58184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نتیجه گیری و منابع</a:t>
            </a:r>
          </a:p>
        </p:txBody>
      </p:sp>
      <p:sp>
        <p:nvSpPr>
          <p:cNvPr id="2" name="Slide Number Placeholder 1"/>
          <p:cNvSpPr>
            <a:spLocks noGrp="1"/>
          </p:cNvSpPr>
          <p:nvPr>
            <p:ph type="sldNum" sz="quarter" idx="12"/>
          </p:nvPr>
        </p:nvSpPr>
        <p:spPr/>
        <p:txBody>
          <a:bodyPr/>
          <a:lstStyle/>
          <a:p>
            <a:fld id="{695B5B37-FC00-4103-AE22-753B501E5D2B}" type="slidenum">
              <a:rPr lang="fa-IR" smtClean="0"/>
              <a:pPr/>
              <a:t>4</a:t>
            </a:fld>
            <a:endParaRPr lang="fa-IR"/>
          </a:p>
        </p:txBody>
      </p:sp>
    </p:spTree>
    <p:extLst>
      <p:ext uri="{BB962C8B-B14F-4D97-AF65-F5344CB8AC3E}">
        <p14:creationId xmlns:p14="http://schemas.microsoft.com/office/powerpoint/2010/main" val="245224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11" name="TextBox 10"/>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19" name="Title 2"/>
          <p:cNvSpPr>
            <a:spLocks noGrp="1"/>
          </p:cNvSpPr>
          <p:nvPr>
            <p:ph type="ctrTitle"/>
          </p:nvPr>
        </p:nvSpPr>
        <p:spPr>
          <a:xfrm>
            <a:off x="-233342" y="682581"/>
            <a:ext cx="7772400" cy="391759"/>
          </a:xfrm>
        </p:spPr>
        <p:txBody>
          <a:bodyPr>
            <a:noAutofit/>
          </a:bodyPr>
          <a:lstStyle/>
          <a:p>
            <a:pPr algn="r">
              <a:lnSpc>
                <a:spcPct val="107000"/>
              </a:lnSpc>
              <a:spcAft>
                <a:spcPts val="800"/>
              </a:spcAft>
            </a:pPr>
            <a:r>
              <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rPr>
              <a:t>3. </a:t>
            </a:r>
            <a:r>
              <a:rPr lang="fa-IR" sz="2400" b="1" dirty="0">
                <a:solidFill>
                  <a:srgbClr val="00B050"/>
                </a:solidFill>
                <a:cs typeface="B Nazanin" panose="00000400000000000000" pitchFamily="2" charset="-78"/>
              </a:rPr>
              <a:t>پلیمر در صنعت ساختمان</a:t>
            </a:r>
            <a:endParaRPr lang="fa-IR" sz="2400" b="1" dirty="0">
              <a:solidFill>
                <a:srgbClr val="00B050"/>
              </a:solidFill>
              <a:latin typeface="Calibri" panose="020F0502020204030204" pitchFamily="34" charset="0"/>
              <a:ea typeface="Calibri" panose="020F0502020204030204" pitchFamily="34" charset="0"/>
              <a:cs typeface="B Nazanin" panose="00000400000000000000" pitchFamily="2" charset="-78"/>
            </a:endParaRPr>
          </a:p>
        </p:txBody>
      </p:sp>
      <p:sp>
        <p:nvSpPr>
          <p:cNvPr id="13" name="Rectangle 12"/>
          <p:cNvSpPr/>
          <p:nvPr/>
        </p:nvSpPr>
        <p:spPr>
          <a:xfrm>
            <a:off x="951410" y="1120032"/>
            <a:ext cx="6711474" cy="3662541"/>
          </a:xfrm>
          <a:prstGeom prst="rect">
            <a:avLst/>
          </a:prstGeom>
        </p:spPr>
        <p:txBody>
          <a:bodyPr wrap="square">
            <a:spAutoFit/>
          </a:bodyPr>
          <a:lstStyle/>
          <a:p>
            <a:pPr algn="just"/>
            <a:r>
              <a:rPr lang="fa-IR" sz="2100" dirty="0">
                <a:cs typeface="B Nazanin" panose="00000400000000000000" pitchFamily="2" charset="-78"/>
              </a:rPr>
              <a:t> آغاز کاربرد پلیمرها در مواد و مصالح ساختمانی به دوره شناسایی پلیمرهای طبیعی باز می‌گردد اما، رشد و توسعه مصرف پلیمرها در ساخت مصالح و فراورده‌های مخصوص ساخت و ساز به </a:t>
            </a:r>
            <a:r>
              <a:rPr lang="fa-IR" sz="2100" dirty="0">
                <a:solidFill>
                  <a:srgbClr val="FF0000"/>
                </a:solidFill>
                <a:cs typeface="B Nazanin" panose="00000400000000000000" pitchFamily="2" charset="-78"/>
              </a:rPr>
              <a:t>نیمه دوم قرن بیستم </a:t>
            </a:r>
            <a:r>
              <a:rPr lang="fa-IR" sz="2100" dirty="0">
                <a:cs typeface="B Nazanin" panose="00000400000000000000" pitchFamily="2" charset="-78"/>
              </a:rPr>
              <a:t>نسبت داده می‌شود که عملاً دوره شکوفایی اکثر پلیمرها بوده است. امروزه، پلیمرها به زودی جایگاه خود را در صنایع راه و ساختمان به خوبی پیدا کرده و در موارد زیادی همچون </a:t>
            </a:r>
            <a:r>
              <a:rPr lang="fa-IR" sz="2100" dirty="0">
                <a:solidFill>
                  <a:srgbClr val="FF0000"/>
                </a:solidFill>
                <a:cs typeface="B Nazanin" panose="00000400000000000000" pitchFamily="2" charset="-78"/>
              </a:rPr>
              <a:t>روکش‌های آسفالت پلیمری</a:t>
            </a:r>
            <a:r>
              <a:rPr lang="fa-IR" sz="2100" dirty="0">
                <a:cs typeface="B Nazanin" panose="00000400000000000000" pitchFamily="2" charset="-78"/>
              </a:rPr>
              <a:t>، روکش‌های </a:t>
            </a:r>
            <a:r>
              <a:rPr lang="fa-IR" sz="2100" dirty="0">
                <a:solidFill>
                  <a:srgbClr val="FF0000"/>
                </a:solidFill>
                <a:cs typeface="B Nazanin" panose="00000400000000000000" pitchFamily="2" charset="-78"/>
              </a:rPr>
              <a:t>بتن پلیمری</a:t>
            </a:r>
            <a:r>
              <a:rPr lang="fa-IR" sz="2100" dirty="0">
                <a:cs typeface="B Nazanin" panose="00000400000000000000" pitchFamily="2" charset="-78"/>
              </a:rPr>
              <a:t>، </a:t>
            </a:r>
            <a:r>
              <a:rPr lang="fa-IR" sz="2100" dirty="0">
                <a:solidFill>
                  <a:srgbClr val="FF0000"/>
                </a:solidFill>
                <a:cs typeface="B Nazanin" panose="00000400000000000000" pitchFamily="2" charset="-78"/>
              </a:rPr>
              <a:t>بتن‌های اصلاح شده </a:t>
            </a:r>
            <a:r>
              <a:rPr lang="fa-IR" sz="2100" dirty="0">
                <a:cs typeface="B Nazanin" panose="00000400000000000000" pitchFamily="2" charset="-78"/>
              </a:rPr>
              <a:t>با پلیمرها و الیاف پلیمری، چسب‌های ساختمانی، کامپوزیت‌های تقویت کننده سازه‌ها</a:t>
            </a:r>
            <a:r>
              <a:rPr lang="en-US" dirty="0">
                <a:latin typeface="Times New Roman" panose="02020603050405020304" pitchFamily="18" charset="0"/>
                <a:cs typeface="Times New Roman" panose="02020603050405020304" pitchFamily="18" charset="0"/>
              </a:rPr>
              <a:t>(FRP)</a:t>
            </a:r>
            <a:r>
              <a:rPr lang="en-US" sz="2000" dirty="0">
                <a:latin typeface="Times New Roman" panose="02020603050405020304" pitchFamily="18" charset="0"/>
                <a:cs typeface="Times New Roman" panose="02020603050405020304" pitchFamily="18" charset="0"/>
              </a:rPr>
              <a:t> </a:t>
            </a:r>
            <a:r>
              <a:rPr lang="en-US" sz="2100" dirty="0">
                <a:cs typeface="B Nazanin" panose="00000400000000000000" pitchFamily="2" charset="-78"/>
              </a:rPr>
              <a:t>، </a:t>
            </a:r>
            <a:r>
              <a:rPr lang="fa-IR" sz="2100" dirty="0">
                <a:cs typeface="B Nazanin" panose="00000400000000000000" pitchFamily="2" charset="-78"/>
              </a:rPr>
              <a:t>مواد مضاف و افزودنی‌های پلیمری فراورده‌های سیمانی، رنگ‌ها و پوشش‌های ساختمانی و ترافیکی، نئوپرن‎ها و ضربه گیرها و همچنین سازه‌های چادری ... به کار رفتند.</a:t>
            </a:r>
          </a:p>
          <a:p>
            <a:pPr algn="just"/>
            <a:endParaRPr lang="fa-IR" sz="2200" dirty="0">
              <a:cs typeface="B Nazanin" panose="00000400000000000000" pitchFamily="2" charset="-78"/>
            </a:endParaRPr>
          </a:p>
        </p:txBody>
      </p:sp>
      <p:pic>
        <p:nvPicPr>
          <p:cNvPr id="14" name="Picture 13"/>
          <p:cNvPicPr>
            <a:picLocks noChangeAspect="1"/>
          </p:cNvPicPr>
          <p:nvPr/>
        </p:nvPicPr>
        <p:blipFill>
          <a:blip r:embed="rId6"/>
          <a:stretch>
            <a:fillRect/>
          </a:stretch>
        </p:blipFill>
        <p:spPr>
          <a:xfrm>
            <a:off x="446648" y="4288804"/>
            <a:ext cx="3087892" cy="2313633"/>
          </a:xfrm>
          <a:prstGeom prst="rect">
            <a:avLst/>
          </a:prstGeom>
        </p:spPr>
      </p:pic>
      <p:sp>
        <p:nvSpPr>
          <p:cNvPr id="15" name="Rectangle 14"/>
          <p:cNvSpPr/>
          <p:nvPr/>
        </p:nvSpPr>
        <p:spPr>
          <a:xfrm>
            <a:off x="3534540" y="5276343"/>
            <a:ext cx="2339102"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a-IR" sz="1600" dirty="0">
                <a:cs typeface="B Nazanin" panose="00000400000000000000" pitchFamily="2" charset="-78"/>
              </a:rPr>
              <a:t>شکل1: ساختار میکروسکوپی پلیمر</a:t>
            </a:r>
          </a:p>
        </p:txBody>
      </p:sp>
      <p:sp>
        <p:nvSpPr>
          <p:cNvPr id="17" name="Rounded Rectangle 16">
            <a:hlinkClick r:id="rId7" action="ppaction://hlinksldjump"/>
          </p:cNvPr>
          <p:cNvSpPr/>
          <p:nvPr/>
        </p:nvSpPr>
        <p:spPr>
          <a:xfrm>
            <a:off x="7696746" y="1848460"/>
            <a:ext cx="1447253" cy="503591"/>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rgbClr val="FF0000"/>
                </a:solidFill>
                <a:cs typeface="B Nazanin" panose="00000400000000000000" pitchFamily="2" charset="-78"/>
              </a:rPr>
              <a:t>مقدمه و تعاریف</a:t>
            </a:r>
          </a:p>
        </p:txBody>
      </p:sp>
      <p:sp>
        <p:nvSpPr>
          <p:cNvPr id="20" name="Rounded Rectangle 19">
            <a:hlinkClick r:id="" action="ppaction://noaction"/>
          </p:cNvPr>
          <p:cNvSpPr/>
          <p:nvPr/>
        </p:nvSpPr>
        <p:spPr>
          <a:xfrm>
            <a:off x="7688015" y="2753339"/>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21" name="Rounded Rectangle 20">
            <a:hlinkClick r:id="" action="ppaction://noaction"/>
          </p:cNvPr>
          <p:cNvSpPr/>
          <p:nvPr/>
        </p:nvSpPr>
        <p:spPr>
          <a:xfrm>
            <a:off x="7696746" y="3711249"/>
            <a:ext cx="1447253" cy="58184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نتیجه گیری و منابع</a:t>
            </a:r>
          </a:p>
        </p:txBody>
      </p:sp>
      <p:sp>
        <p:nvSpPr>
          <p:cNvPr id="2" name="Slide Number Placeholder 1"/>
          <p:cNvSpPr>
            <a:spLocks noGrp="1"/>
          </p:cNvSpPr>
          <p:nvPr>
            <p:ph type="sldNum" sz="quarter" idx="12"/>
          </p:nvPr>
        </p:nvSpPr>
        <p:spPr/>
        <p:txBody>
          <a:bodyPr/>
          <a:lstStyle/>
          <a:p>
            <a:fld id="{695B5B37-FC00-4103-AE22-753B501E5D2B}" type="slidenum">
              <a:rPr lang="fa-IR" smtClean="0"/>
              <a:pPr/>
              <a:t>5</a:t>
            </a:fld>
            <a:endParaRPr lang="fa-IR"/>
          </a:p>
        </p:txBody>
      </p:sp>
    </p:spTree>
    <p:extLst>
      <p:ext uri="{BB962C8B-B14F-4D97-AF65-F5344CB8AC3E}">
        <p14:creationId xmlns:p14="http://schemas.microsoft.com/office/powerpoint/2010/main" val="149427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20" name="Title 2"/>
          <p:cNvSpPr txBox="1">
            <a:spLocks/>
          </p:cNvSpPr>
          <p:nvPr/>
        </p:nvSpPr>
        <p:spPr>
          <a:xfrm>
            <a:off x="-158190" y="1333483"/>
            <a:ext cx="7772400" cy="391221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07000"/>
              </a:lnSpc>
              <a:spcAft>
                <a:spcPts val="800"/>
              </a:spcAft>
            </a:pPr>
            <a:endParaRPr lang="fa-IR" sz="2200" dirty="0"/>
          </a:p>
        </p:txBody>
      </p:sp>
      <p:sp>
        <p:nvSpPr>
          <p:cNvPr id="8" name="Rectangle 7"/>
          <p:cNvSpPr/>
          <p:nvPr/>
        </p:nvSpPr>
        <p:spPr>
          <a:xfrm>
            <a:off x="254664" y="696322"/>
            <a:ext cx="7359546" cy="430887"/>
          </a:xfrm>
          <a:prstGeom prst="rect">
            <a:avLst/>
          </a:prstGeom>
        </p:spPr>
        <p:txBody>
          <a:bodyPr wrap="square">
            <a:spAutoFit/>
          </a:bodyPr>
          <a:lstStyle/>
          <a:p>
            <a:pPr algn="just">
              <a:spcBef>
                <a:spcPts val="600"/>
              </a:spcBef>
            </a:pPr>
            <a:r>
              <a:rPr lang="fa-IR" sz="2200" b="1" dirty="0">
                <a:solidFill>
                  <a:srgbClr val="C00000"/>
                </a:solidFill>
                <a:cs typeface="B Nazanin" panose="00000400000000000000" pitchFamily="2" charset="-78"/>
              </a:rPr>
              <a:t>1-3- پلیمرهای مورد استفاده در ساختمان </a:t>
            </a:r>
          </a:p>
        </p:txBody>
      </p:sp>
      <p:sp>
        <p:nvSpPr>
          <p:cNvPr id="12" name="TextBox 11"/>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7" name="Rectangle 6"/>
          <p:cNvSpPr/>
          <p:nvPr/>
        </p:nvSpPr>
        <p:spPr>
          <a:xfrm>
            <a:off x="1029914" y="1333483"/>
            <a:ext cx="6666832" cy="1708160"/>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fa-IR" sz="2000" b="1" dirty="0">
                <a:solidFill>
                  <a:srgbClr val="0070C0"/>
                </a:solidFill>
                <a:cs typeface="B Nazanin" panose="00000400000000000000" pitchFamily="2" charset="-78"/>
              </a:rPr>
              <a:t>پلی‌اتیلن</a:t>
            </a:r>
            <a:r>
              <a:rPr lang="fa-IR" sz="2100" b="1" dirty="0">
                <a:solidFill>
                  <a:srgbClr val="0070C0"/>
                </a:solidFill>
                <a:cs typeface="B Nazanin" panose="00000400000000000000" pitchFamily="2" charset="-78"/>
              </a:rPr>
              <a:t>: </a:t>
            </a:r>
            <a:r>
              <a:rPr lang="fa-IR" sz="2100" dirty="0">
                <a:cs typeface="B Nazanin" panose="00000400000000000000" pitchFamily="2" charset="-78"/>
              </a:rPr>
              <a:t>پلی اتیلن از جمله پلیمرهای </a:t>
            </a:r>
            <a:r>
              <a:rPr lang="fa-IR" sz="2100" dirty="0">
                <a:solidFill>
                  <a:srgbClr val="FF0000"/>
                </a:solidFill>
                <a:cs typeface="B Nazanin" panose="00000400000000000000" pitchFamily="2" charset="-78"/>
              </a:rPr>
              <a:t>گرمانرم</a:t>
            </a:r>
            <a:r>
              <a:rPr lang="fa-IR" sz="2100" dirty="0">
                <a:cs typeface="B Nazanin" panose="00000400000000000000" pitchFamily="2" charset="-78"/>
              </a:rPr>
              <a:t> است که کاربردهای فراوانی در صنعت ساختمان‌سازی دارد. پلی اتیلن دارای </a:t>
            </a:r>
            <a:r>
              <a:rPr lang="fa-IR" sz="2100" dirty="0">
                <a:solidFill>
                  <a:srgbClr val="FF0000"/>
                </a:solidFill>
                <a:cs typeface="B Nazanin" panose="00000400000000000000" pitchFamily="2" charset="-78"/>
              </a:rPr>
              <a:t>مقاومت ضربه‌ای</a:t>
            </a:r>
            <a:r>
              <a:rPr lang="fa-IR" sz="2100" dirty="0">
                <a:cs typeface="B Nazanin" panose="00000400000000000000" pitchFamily="2" charset="-78"/>
              </a:rPr>
              <a:t>، </a:t>
            </a:r>
            <a:r>
              <a:rPr lang="fa-IR" sz="2100" dirty="0">
                <a:solidFill>
                  <a:srgbClr val="FF0000"/>
                </a:solidFill>
                <a:cs typeface="B Nazanin" panose="00000400000000000000" pitchFamily="2" charset="-78"/>
              </a:rPr>
              <a:t>مقاومت شیمیایی </a:t>
            </a:r>
            <a:r>
              <a:rPr lang="fa-IR" sz="2100" dirty="0">
                <a:cs typeface="B Nazanin" panose="00000400000000000000" pitchFamily="2" charset="-78"/>
              </a:rPr>
              <a:t>و </a:t>
            </a:r>
            <a:r>
              <a:rPr lang="fa-IR" sz="2100" dirty="0">
                <a:solidFill>
                  <a:srgbClr val="FF0000"/>
                </a:solidFill>
                <a:cs typeface="B Nazanin" panose="00000400000000000000" pitchFamily="2" charset="-78"/>
              </a:rPr>
              <a:t>حرارتی بالایی </a:t>
            </a:r>
            <a:r>
              <a:rPr lang="fa-IR" sz="2100" dirty="0">
                <a:cs typeface="B Nazanin" panose="00000400000000000000" pitchFamily="2" charset="-78"/>
              </a:rPr>
              <a:t>بوده و نیز بسیار </a:t>
            </a:r>
            <a:r>
              <a:rPr lang="fa-IR" sz="2100" dirty="0">
                <a:solidFill>
                  <a:srgbClr val="FF0000"/>
                </a:solidFill>
                <a:cs typeface="B Nazanin" panose="00000400000000000000" pitchFamily="2" charset="-78"/>
              </a:rPr>
              <a:t>بادوام</a:t>
            </a:r>
            <a:r>
              <a:rPr lang="fa-IR" sz="2100" dirty="0">
                <a:cs typeface="B Nazanin" panose="00000400000000000000" pitchFamily="2" charset="-78"/>
              </a:rPr>
              <a:t> است. از پلی اتیلن در پوشش بتن، ساخت روکش‌های ضد رطوبت برای مواد و ماشین‌آلات، ساخت مخازن آب و لوله‌های آب سرد مورد استفاده قرار می‌گیرد.</a:t>
            </a:r>
          </a:p>
        </p:txBody>
      </p:sp>
      <p:sp>
        <p:nvSpPr>
          <p:cNvPr id="16" name="Rectangle 15"/>
          <p:cNvSpPr/>
          <p:nvPr/>
        </p:nvSpPr>
        <p:spPr>
          <a:xfrm>
            <a:off x="1032170" y="3540817"/>
            <a:ext cx="6687706" cy="2031325"/>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fa-IR" sz="2000" b="1" dirty="0">
                <a:solidFill>
                  <a:srgbClr val="0070C0"/>
                </a:solidFill>
                <a:cs typeface="B Nazanin" panose="00000400000000000000" pitchFamily="2" charset="-78"/>
              </a:rPr>
              <a:t>پلی‌استایرن</a:t>
            </a:r>
            <a:r>
              <a:rPr lang="fa-IR" sz="2100" b="1" dirty="0">
                <a:solidFill>
                  <a:srgbClr val="0070C0"/>
                </a:solidFill>
                <a:cs typeface="B Nazanin" panose="00000400000000000000" pitchFamily="2" charset="-78"/>
              </a:rPr>
              <a:t>: </a:t>
            </a:r>
            <a:r>
              <a:rPr lang="fa-IR" sz="2100" dirty="0">
                <a:cs typeface="B Nazanin" panose="00000400000000000000" pitchFamily="2" charset="-78"/>
              </a:rPr>
              <a:t>پلی‎استایرن از پلیمرهای </a:t>
            </a:r>
            <a:r>
              <a:rPr lang="fa-IR" sz="2100" dirty="0">
                <a:solidFill>
                  <a:srgbClr val="FF0000"/>
                </a:solidFill>
                <a:cs typeface="B Nazanin" panose="00000400000000000000" pitchFamily="2" charset="-78"/>
              </a:rPr>
              <a:t>گرمانرم</a:t>
            </a:r>
            <a:r>
              <a:rPr lang="fa-IR" sz="2100" dirty="0">
                <a:cs typeface="B Nazanin" panose="00000400000000000000" pitchFamily="2" charset="-78"/>
              </a:rPr>
              <a:t> است که قیمت پایین و کاربردهای فراوانی دارد. ورق‌های تولید شده با پلی استایرن، </a:t>
            </a:r>
            <a:r>
              <a:rPr lang="fa-IR" sz="2100" dirty="0">
                <a:solidFill>
                  <a:srgbClr val="FF0000"/>
                </a:solidFill>
                <a:cs typeface="B Nazanin" panose="00000400000000000000" pitchFamily="2" charset="-78"/>
              </a:rPr>
              <a:t>مقاومت ضربه‌ای </a:t>
            </a:r>
            <a:r>
              <a:rPr lang="fa-IR" sz="2100" dirty="0">
                <a:cs typeface="B Nazanin" panose="00000400000000000000" pitchFamily="2" charset="-78"/>
              </a:rPr>
              <a:t>بالایی دارند. پلی استایرن خواص </a:t>
            </a:r>
            <a:r>
              <a:rPr lang="fa-IR" sz="2100" dirty="0">
                <a:solidFill>
                  <a:srgbClr val="FF0000"/>
                </a:solidFill>
                <a:cs typeface="B Nazanin" panose="00000400000000000000" pitchFamily="2" charset="-78"/>
              </a:rPr>
              <a:t>دی‌الکتریکی</a:t>
            </a:r>
            <a:r>
              <a:rPr lang="fa-IR" sz="2100" dirty="0">
                <a:cs typeface="B Nazanin" panose="00000400000000000000" pitchFamily="2" charset="-78"/>
              </a:rPr>
              <a:t> خوب و </a:t>
            </a:r>
            <a:r>
              <a:rPr lang="fa-IR" sz="2100" dirty="0">
                <a:solidFill>
                  <a:srgbClr val="FF0000"/>
                </a:solidFill>
                <a:cs typeface="B Nazanin" panose="00000400000000000000" pitchFamily="2" charset="-78"/>
              </a:rPr>
              <a:t>جذب آب </a:t>
            </a:r>
            <a:r>
              <a:rPr lang="fa-IR" sz="2100" dirty="0">
                <a:cs typeface="B Nazanin" panose="00000400000000000000" pitchFamily="2" charset="-78"/>
              </a:rPr>
              <a:t>کمی دارد و در ساخت ورق و فراورده‌های قالب‌‎گیری، پوشش سامانه‌های جداکننده، عایق‌های حرارتی، بلوک‌های پرکننده در سامانه‌های مختلف ساختمانی و نیز جهت تراز کردن سطوح کاربرد دارد.</a:t>
            </a:r>
            <a:endParaRPr lang="en-US" sz="2100" dirty="0">
              <a:cs typeface="B Nazanin" panose="00000400000000000000" pitchFamily="2" charset="-78"/>
            </a:endParaRPr>
          </a:p>
        </p:txBody>
      </p:sp>
      <p:sp>
        <p:nvSpPr>
          <p:cNvPr id="13" name="Rounded Rectangle 12">
            <a:hlinkClick r:id="rId6" action="ppaction://hlinksldjump"/>
          </p:cNvPr>
          <p:cNvSpPr/>
          <p:nvPr/>
        </p:nvSpPr>
        <p:spPr>
          <a:xfrm>
            <a:off x="7696746" y="1848460"/>
            <a:ext cx="1447253" cy="503591"/>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rgbClr val="FF0000"/>
                </a:solidFill>
                <a:cs typeface="B Nazanin" panose="00000400000000000000" pitchFamily="2" charset="-78"/>
              </a:rPr>
              <a:t>مقدمه و تعاریف</a:t>
            </a:r>
          </a:p>
        </p:txBody>
      </p:sp>
      <p:sp>
        <p:nvSpPr>
          <p:cNvPr id="15" name="Rounded Rectangle 14">
            <a:hlinkClick r:id="" action="ppaction://noaction"/>
          </p:cNvPr>
          <p:cNvSpPr/>
          <p:nvPr/>
        </p:nvSpPr>
        <p:spPr>
          <a:xfrm>
            <a:off x="7688015" y="2753339"/>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18" name="Rounded Rectangle 17">
            <a:hlinkClick r:id="" action="ppaction://noaction"/>
          </p:cNvPr>
          <p:cNvSpPr/>
          <p:nvPr/>
        </p:nvSpPr>
        <p:spPr>
          <a:xfrm>
            <a:off x="7696746" y="3711249"/>
            <a:ext cx="1447253" cy="58184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نتیجه گیری و منابع</a:t>
            </a:r>
          </a:p>
        </p:txBody>
      </p:sp>
      <p:sp>
        <p:nvSpPr>
          <p:cNvPr id="2" name="Slide Number Placeholder 1"/>
          <p:cNvSpPr>
            <a:spLocks noGrp="1"/>
          </p:cNvSpPr>
          <p:nvPr>
            <p:ph type="sldNum" sz="quarter" idx="12"/>
          </p:nvPr>
        </p:nvSpPr>
        <p:spPr/>
        <p:txBody>
          <a:bodyPr/>
          <a:lstStyle/>
          <a:p>
            <a:fld id="{695B5B37-FC00-4103-AE22-753B501E5D2B}" type="slidenum">
              <a:rPr lang="fa-IR" smtClean="0"/>
              <a:pPr/>
              <a:t>6</a:t>
            </a:fld>
            <a:endParaRPr lang="fa-IR"/>
          </a:p>
        </p:txBody>
      </p:sp>
    </p:spTree>
    <p:extLst>
      <p:ext uri="{BB962C8B-B14F-4D97-AF65-F5344CB8AC3E}">
        <p14:creationId xmlns:p14="http://schemas.microsoft.com/office/powerpoint/2010/main" val="387626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11" name="TextBox 10"/>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13" name="Rectangle 12"/>
          <p:cNvSpPr/>
          <p:nvPr/>
        </p:nvSpPr>
        <p:spPr>
          <a:xfrm>
            <a:off x="4594442" y="692696"/>
            <a:ext cx="3010761" cy="430887"/>
          </a:xfrm>
          <a:prstGeom prst="rect">
            <a:avLst/>
          </a:prstGeom>
        </p:spPr>
        <p:txBody>
          <a:bodyPr wrap="none">
            <a:spAutoFit/>
          </a:bodyPr>
          <a:lstStyle/>
          <a:p>
            <a:pPr algn="just"/>
            <a:r>
              <a:rPr lang="fa-IR" sz="2200" b="1" dirty="0">
                <a:solidFill>
                  <a:srgbClr val="C00000"/>
                </a:solidFill>
                <a:cs typeface="B Nazanin" panose="00000400000000000000" pitchFamily="2" charset="-78"/>
              </a:rPr>
              <a:t>2-3- دسته‎بندی‌های پلیمرها</a:t>
            </a:r>
          </a:p>
        </p:txBody>
      </p:sp>
      <p:sp>
        <p:nvSpPr>
          <p:cNvPr id="2" name="Rectangle 1"/>
          <p:cNvSpPr/>
          <p:nvPr/>
        </p:nvSpPr>
        <p:spPr>
          <a:xfrm>
            <a:off x="260387" y="1123583"/>
            <a:ext cx="7344816" cy="415498"/>
          </a:xfrm>
          <a:prstGeom prst="rect">
            <a:avLst/>
          </a:prstGeom>
        </p:spPr>
        <p:txBody>
          <a:bodyPr wrap="square">
            <a:spAutoFit/>
          </a:bodyPr>
          <a:lstStyle/>
          <a:p>
            <a:pPr algn="just"/>
            <a:r>
              <a:rPr lang="fa-IR" sz="2100" dirty="0">
                <a:cs typeface="B Nazanin" panose="00000400000000000000" pitchFamily="2" charset="-78"/>
              </a:rPr>
              <a:t>پلیمرها را بر مبنای مکانیک تغییر شکل، می‌توان به دسته‌های زیر تقسیم کرد:</a:t>
            </a:r>
            <a:endParaRPr lang="en-US" sz="2100" dirty="0">
              <a:cs typeface="B Nazanin" panose="00000400000000000000" pitchFamily="2" charset="-78"/>
            </a:endParaRPr>
          </a:p>
        </p:txBody>
      </p:sp>
      <p:sp>
        <p:nvSpPr>
          <p:cNvPr id="3" name="Rectangle 2"/>
          <p:cNvSpPr/>
          <p:nvPr/>
        </p:nvSpPr>
        <p:spPr>
          <a:xfrm>
            <a:off x="980467" y="1539081"/>
            <a:ext cx="6624736" cy="4124206"/>
          </a:xfrm>
          <a:prstGeom prst="rect">
            <a:avLst/>
          </a:prstGeom>
        </p:spPr>
        <p:txBody>
          <a:bodyPr wrap="square">
            <a:spAutoFit/>
          </a:bodyPr>
          <a:lstStyle/>
          <a:p>
            <a:pPr algn="just">
              <a:spcBef>
                <a:spcPts val="1200"/>
              </a:spcBef>
            </a:pPr>
            <a:r>
              <a:rPr lang="fa-IR" sz="2000" b="1" dirty="0">
                <a:solidFill>
                  <a:srgbClr val="0070C0"/>
                </a:solidFill>
                <a:cs typeface="B Nazanin" panose="00000400000000000000" pitchFamily="2" charset="-78"/>
              </a:rPr>
              <a:t>۱- ترموپلاستیک‌ها (گرمانرم‌ها): </a:t>
            </a:r>
            <a:r>
              <a:rPr lang="fa-IR" sz="2100" dirty="0">
                <a:cs typeface="B Nazanin" panose="00000400000000000000" pitchFamily="2" charset="-78"/>
              </a:rPr>
              <a:t>پلیمرهای غیر بلوری یا نیمه بلوری که تا دمای تجزیه خود اتصال عرضی پیدا نمی‌کنند، یا اتصال عرضی آن بسیار محدود است، و در فاصلۀ بین اتم ها در ملکول‌های آنها قابلیت جابه جایی وجود دارد. این ماده دارای </a:t>
            </a:r>
            <a:r>
              <a:rPr lang="fa-IR" sz="2100" dirty="0">
                <a:solidFill>
                  <a:srgbClr val="FF0000"/>
                </a:solidFill>
                <a:cs typeface="B Nazanin" panose="00000400000000000000" pitchFamily="2" charset="-78"/>
              </a:rPr>
              <a:t>نقطه ذوب </a:t>
            </a:r>
            <a:r>
              <a:rPr lang="fa-IR" sz="2100" dirty="0">
                <a:cs typeface="B Nazanin" panose="00000400000000000000" pitchFamily="2" charset="-78"/>
              </a:rPr>
              <a:t>است و با </a:t>
            </a:r>
            <a:r>
              <a:rPr lang="fa-IR" sz="2100" dirty="0">
                <a:solidFill>
                  <a:srgbClr val="FF0000"/>
                </a:solidFill>
                <a:cs typeface="B Nazanin" panose="00000400000000000000" pitchFamily="2" charset="-78"/>
              </a:rPr>
              <a:t>سرد کردن </a:t>
            </a:r>
            <a:r>
              <a:rPr lang="fa-IR" sz="2100" dirty="0">
                <a:cs typeface="B Nazanin" panose="00000400000000000000" pitchFamily="2" charset="-78"/>
              </a:rPr>
              <a:t>آن‌ها می‌توان دوباره مادۀ ترموپلاستیک را به دست آورد. برای تغییر شکل یک ترموپلاستیک در محدوده دمایی زیر نقطه نرمی آن، معمولاً نیاز به نیروی زیادی است.</a:t>
            </a:r>
          </a:p>
          <a:p>
            <a:pPr algn="just">
              <a:spcBef>
                <a:spcPts val="1200"/>
              </a:spcBef>
            </a:pPr>
            <a:r>
              <a:rPr lang="fa-IR" sz="2000" b="1" dirty="0">
                <a:solidFill>
                  <a:srgbClr val="0070C0"/>
                </a:solidFill>
                <a:cs typeface="B Nazanin" panose="00000400000000000000" pitchFamily="2" charset="-78"/>
              </a:rPr>
              <a:t>۲- ترموست‌ها (گرما سخت‌ها): </a:t>
            </a:r>
            <a:r>
              <a:rPr lang="fa-IR" sz="2100" dirty="0">
                <a:cs typeface="B Nazanin" panose="00000400000000000000" pitchFamily="2" charset="-78"/>
              </a:rPr>
              <a:t>مواد پلیمری غیر بلوری یا نیمه بلوری که به طور شیمیایی پخت شده است و یک شبکۀ فشرده می‌سازد، به طوری که در مکان فضایی خود ثابت است و ملکول‌های پلیمر تنها در مقیاس بین اتمی متحرک است. بنابراین، ترموست، آن حالت از ماده است که اجازۀ </a:t>
            </a:r>
            <a:r>
              <a:rPr lang="fa-IR" sz="2100" dirty="0">
                <a:solidFill>
                  <a:srgbClr val="FF0000"/>
                </a:solidFill>
                <a:cs typeface="B Nazanin" panose="00000400000000000000" pitchFamily="2" charset="-78"/>
              </a:rPr>
              <a:t>هیچ گونه تغییر شکل خمیری </a:t>
            </a:r>
            <a:r>
              <a:rPr lang="fa-IR" sz="2100" dirty="0">
                <a:cs typeface="B Nazanin" panose="00000400000000000000" pitchFamily="2" charset="-78"/>
              </a:rPr>
              <a:t>را نمی دهد و برای کمترین تغییر شکل آن نیاز به نیروی بزرگی است و تغییر شکل نیز تا حدود زیادی برگشت ناپذیر است.</a:t>
            </a:r>
          </a:p>
        </p:txBody>
      </p:sp>
      <p:sp>
        <p:nvSpPr>
          <p:cNvPr id="12" name="Rounded Rectangle 11">
            <a:hlinkClick r:id="rId6" action="ppaction://hlinksldjump"/>
          </p:cNvPr>
          <p:cNvSpPr/>
          <p:nvPr/>
        </p:nvSpPr>
        <p:spPr>
          <a:xfrm>
            <a:off x="7696746" y="1848460"/>
            <a:ext cx="1447253" cy="503591"/>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rgbClr val="FF0000"/>
                </a:solidFill>
                <a:cs typeface="B Nazanin" panose="00000400000000000000" pitchFamily="2" charset="-78"/>
              </a:rPr>
              <a:t>مقدمه و تعاریف</a:t>
            </a:r>
          </a:p>
        </p:txBody>
      </p:sp>
      <p:sp>
        <p:nvSpPr>
          <p:cNvPr id="15" name="Rounded Rectangle 14">
            <a:hlinkClick r:id="" action="ppaction://noaction"/>
          </p:cNvPr>
          <p:cNvSpPr/>
          <p:nvPr/>
        </p:nvSpPr>
        <p:spPr>
          <a:xfrm>
            <a:off x="7688015" y="2753339"/>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16" name="Rounded Rectangle 15">
            <a:hlinkClick r:id="" action="ppaction://noaction"/>
          </p:cNvPr>
          <p:cNvSpPr/>
          <p:nvPr/>
        </p:nvSpPr>
        <p:spPr>
          <a:xfrm>
            <a:off x="7696746" y="3711249"/>
            <a:ext cx="1447253" cy="58184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نتیجه گیری و منابع</a:t>
            </a:r>
          </a:p>
        </p:txBody>
      </p:sp>
      <p:sp>
        <p:nvSpPr>
          <p:cNvPr id="7" name="Slide Number Placeholder 6"/>
          <p:cNvSpPr>
            <a:spLocks noGrp="1"/>
          </p:cNvSpPr>
          <p:nvPr>
            <p:ph type="sldNum" sz="quarter" idx="12"/>
          </p:nvPr>
        </p:nvSpPr>
        <p:spPr/>
        <p:txBody>
          <a:bodyPr/>
          <a:lstStyle/>
          <a:p>
            <a:fld id="{695B5B37-FC00-4103-AE22-753B501E5D2B}" type="slidenum">
              <a:rPr lang="fa-IR" smtClean="0"/>
              <a:pPr/>
              <a:t>7</a:t>
            </a:fld>
            <a:endParaRPr lang="fa-IR"/>
          </a:p>
        </p:txBody>
      </p:sp>
    </p:spTree>
    <p:extLst>
      <p:ext uri="{BB962C8B-B14F-4D97-AF65-F5344CB8AC3E}">
        <p14:creationId xmlns:p14="http://schemas.microsoft.com/office/powerpoint/2010/main" val="158810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12" name="TextBox 11"/>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8" name="Rectangle 7"/>
          <p:cNvSpPr/>
          <p:nvPr/>
        </p:nvSpPr>
        <p:spPr>
          <a:xfrm>
            <a:off x="5796136" y="1078812"/>
            <a:ext cx="1659429" cy="430887"/>
          </a:xfrm>
          <a:prstGeom prst="rect">
            <a:avLst/>
          </a:prstGeom>
        </p:spPr>
        <p:txBody>
          <a:bodyPr wrap="none">
            <a:spAutoFit/>
          </a:bodyPr>
          <a:lstStyle/>
          <a:p>
            <a:pPr algn="just"/>
            <a:r>
              <a:rPr lang="fa-IR" sz="2200" b="1" dirty="0">
                <a:solidFill>
                  <a:srgbClr val="C00000"/>
                </a:solidFill>
                <a:cs typeface="B Nazanin" panose="00000400000000000000" pitchFamily="2" charset="-78"/>
              </a:rPr>
              <a:t>3-3- ویژگی‎ها</a:t>
            </a:r>
          </a:p>
        </p:txBody>
      </p:sp>
      <p:sp>
        <p:nvSpPr>
          <p:cNvPr id="2" name="Rectangle 1"/>
          <p:cNvSpPr/>
          <p:nvPr/>
        </p:nvSpPr>
        <p:spPr>
          <a:xfrm>
            <a:off x="3059832" y="1654917"/>
            <a:ext cx="4572000" cy="4112664"/>
          </a:xfrm>
          <a:prstGeom prst="rect">
            <a:avLst/>
          </a:prstGeom>
        </p:spPr>
        <p:txBody>
          <a:bodyPr>
            <a:spAutoFit/>
          </a:bodyPr>
          <a:lstStyle/>
          <a:p>
            <a:pPr algn="just">
              <a:lnSpc>
                <a:spcPct val="150000"/>
              </a:lnSpc>
            </a:pPr>
            <a:r>
              <a:rPr lang="fa-IR" sz="2200" dirty="0">
                <a:cs typeface="B Nazanin" panose="00000400000000000000" pitchFamily="2" charset="-78"/>
              </a:rPr>
              <a:t>1) مقاوم در برابر شرایط جوی و پوسیدگی</a:t>
            </a:r>
          </a:p>
          <a:p>
            <a:pPr algn="just">
              <a:lnSpc>
                <a:spcPct val="150000"/>
              </a:lnSpc>
            </a:pPr>
            <a:r>
              <a:rPr lang="fa-IR" sz="2200" dirty="0">
                <a:cs typeface="B Nazanin" panose="00000400000000000000" pitchFamily="2" charset="-78"/>
              </a:rPr>
              <a:t>2) جاذب ضربه</a:t>
            </a:r>
          </a:p>
          <a:p>
            <a:pPr algn="just">
              <a:lnSpc>
                <a:spcPct val="150000"/>
              </a:lnSpc>
            </a:pPr>
            <a:r>
              <a:rPr lang="fa-IR" sz="2200" dirty="0">
                <a:cs typeface="B Nazanin" panose="00000400000000000000" pitchFamily="2" charset="-78"/>
              </a:rPr>
              <a:t>3) تنوع رنگ</a:t>
            </a:r>
          </a:p>
          <a:p>
            <a:pPr algn="just">
              <a:lnSpc>
                <a:spcPct val="150000"/>
              </a:lnSpc>
            </a:pPr>
            <a:r>
              <a:rPr lang="fa-IR" sz="2200" dirty="0">
                <a:cs typeface="B Nazanin" panose="00000400000000000000" pitchFamily="2" charset="-78"/>
              </a:rPr>
              <a:t>4) قابلیت شکل پذیری</a:t>
            </a:r>
          </a:p>
          <a:p>
            <a:pPr algn="just">
              <a:lnSpc>
                <a:spcPct val="150000"/>
              </a:lnSpc>
            </a:pPr>
            <a:r>
              <a:rPr lang="fa-IR" sz="2200" dirty="0">
                <a:cs typeface="B Nazanin" panose="00000400000000000000" pitchFamily="2" charset="-78"/>
              </a:rPr>
              <a:t>5) دارای قابلیت بریدن و سوراخ کردن و اتصال</a:t>
            </a:r>
          </a:p>
          <a:p>
            <a:pPr algn="just">
              <a:lnSpc>
                <a:spcPct val="150000"/>
              </a:lnSpc>
            </a:pPr>
            <a:r>
              <a:rPr lang="fa-IR" sz="2200" dirty="0">
                <a:cs typeface="B Nazanin" panose="00000400000000000000" pitchFamily="2" charset="-78"/>
              </a:rPr>
              <a:t>6) سبک بودن</a:t>
            </a:r>
          </a:p>
          <a:p>
            <a:pPr algn="just">
              <a:lnSpc>
                <a:spcPct val="150000"/>
              </a:lnSpc>
            </a:pPr>
            <a:r>
              <a:rPr lang="fa-IR" sz="2200" dirty="0">
                <a:cs typeface="B Nazanin" panose="00000400000000000000" pitchFamily="2" charset="-78"/>
              </a:rPr>
              <a:t>7) عایق بودن در برابر الکتریسیته</a:t>
            </a:r>
          </a:p>
          <a:p>
            <a:pPr algn="just">
              <a:lnSpc>
                <a:spcPct val="150000"/>
              </a:lnSpc>
            </a:pPr>
            <a:r>
              <a:rPr lang="fa-IR" sz="2200" dirty="0">
                <a:cs typeface="B Nazanin" panose="00000400000000000000" pitchFamily="2" charset="-78"/>
              </a:rPr>
              <a:t>8) عدم مقاومت در برابر حرارت</a:t>
            </a:r>
          </a:p>
        </p:txBody>
      </p:sp>
      <p:sp>
        <p:nvSpPr>
          <p:cNvPr id="10" name="Rounded Rectangle 9">
            <a:hlinkClick r:id="rId6" action="ppaction://hlinksldjump"/>
          </p:cNvPr>
          <p:cNvSpPr/>
          <p:nvPr/>
        </p:nvSpPr>
        <p:spPr>
          <a:xfrm>
            <a:off x="7696746" y="1848460"/>
            <a:ext cx="1447253" cy="503591"/>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rgbClr val="FF0000"/>
                </a:solidFill>
                <a:cs typeface="B Nazanin" panose="00000400000000000000" pitchFamily="2" charset="-78"/>
              </a:rPr>
              <a:t>مقدمه و تعاریف</a:t>
            </a:r>
          </a:p>
        </p:txBody>
      </p:sp>
      <p:sp>
        <p:nvSpPr>
          <p:cNvPr id="11" name="Rounded Rectangle 10">
            <a:hlinkClick r:id="" action="ppaction://noaction"/>
          </p:cNvPr>
          <p:cNvSpPr/>
          <p:nvPr/>
        </p:nvSpPr>
        <p:spPr>
          <a:xfrm>
            <a:off x="7688015" y="2753339"/>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13" name="Rounded Rectangle 12">
            <a:hlinkClick r:id="" action="ppaction://noaction"/>
          </p:cNvPr>
          <p:cNvSpPr/>
          <p:nvPr/>
        </p:nvSpPr>
        <p:spPr>
          <a:xfrm>
            <a:off x="7696746" y="3711249"/>
            <a:ext cx="1447253" cy="58184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نتیجه گیری و منابع</a:t>
            </a:r>
          </a:p>
        </p:txBody>
      </p:sp>
      <p:sp>
        <p:nvSpPr>
          <p:cNvPr id="3" name="Slide Number Placeholder 2"/>
          <p:cNvSpPr>
            <a:spLocks noGrp="1"/>
          </p:cNvSpPr>
          <p:nvPr>
            <p:ph type="sldNum" sz="quarter" idx="12"/>
          </p:nvPr>
        </p:nvSpPr>
        <p:spPr/>
        <p:txBody>
          <a:bodyPr/>
          <a:lstStyle/>
          <a:p>
            <a:fld id="{695B5B37-FC00-4103-AE22-753B501E5D2B}" type="slidenum">
              <a:rPr lang="fa-IR" smtClean="0"/>
              <a:pPr/>
              <a:t>8</a:t>
            </a:fld>
            <a:endParaRPr lang="fa-IR"/>
          </a:p>
        </p:txBody>
      </p:sp>
    </p:spTree>
    <p:extLst>
      <p:ext uri="{BB962C8B-B14F-4D97-AF65-F5344CB8AC3E}">
        <p14:creationId xmlns:p14="http://schemas.microsoft.com/office/powerpoint/2010/main" val="163347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a:stretch>
            <a:fillRect/>
          </a:stretch>
        </p:blipFill>
        <p:spPr>
          <a:xfrm>
            <a:off x="8524905" y="1000108"/>
            <a:ext cx="333375" cy="333375"/>
          </a:xfrm>
          <a:prstGeom prst="rect">
            <a:avLst/>
          </a:prstGeom>
        </p:spPr>
      </p:pic>
      <p:pic>
        <p:nvPicPr>
          <p:cNvPr id="5" name="Picture 4" descr="Exit.png">
            <a:hlinkClick r:id="" action="ppaction://hlinkshowjump?jump=endshow"/>
          </p:cNvPr>
          <p:cNvPicPr>
            <a:picLocks noChangeAspect="1"/>
          </p:cNvPicPr>
          <p:nvPr/>
        </p:nvPicPr>
        <p:blipFill>
          <a:blip r:embed="rId4"/>
          <a:stretch>
            <a:fillRect/>
          </a:stretch>
        </p:blipFill>
        <p:spPr>
          <a:xfrm>
            <a:off x="8072462" y="1000108"/>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1500174"/>
            <a:ext cx="1028700" cy="9525"/>
          </a:xfrm>
          <a:prstGeom prst="rect">
            <a:avLst/>
          </a:prstGeom>
        </p:spPr>
      </p:pic>
      <p:sp>
        <p:nvSpPr>
          <p:cNvPr id="10" name="TextBox 9"/>
          <p:cNvSpPr txBox="1"/>
          <p:nvPr/>
        </p:nvSpPr>
        <p:spPr>
          <a:xfrm>
            <a:off x="7308304" y="90050"/>
            <a:ext cx="1835728" cy="338554"/>
          </a:xfrm>
          <a:prstGeom prst="rect">
            <a:avLst/>
          </a:prstGeom>
          <a:noFill/>
        </p:spPr>
        <p:txBody>
          <a:bodyPr wrap="square" rtlCol="1">
            <a:spAutoFit/>
          </a:bodyPr>
          <a:lstStyle/>
          <a:p>
            <a:pPr algn="ctr"/>
            <a:r>
              <a:rPr lang="fa-IR" sz="1600" dirty="0">
                <a:cs typeface="B Nazanin" panose="00000400000000000000" pitchFamily="2" charset="-78"/>
              </a:rPr>
              <a:t>موضوع ارائه: </a:t>
            </a:r>
            <a:r>
              <a:rPr lang="fa-IR" sz="1600" dirty="0">
                <a:latin typeface="Times New Roman" panose="02020603050405020304" pitchFamily="18" charset="0"/>
                <a:ea typeface="Calibri" panose="020F0502020204030204" pitchFamily="34" charset="0"/>
                <a:cs typeface="B Nazanin" panose="00000400000000000000" pitchFamily="2" charset="-78"/>
              </a:rPr>
              <a:t>پلیمر</a:t>
            </a:r>
            <a:endParaRPr lang="fa-IR" sz="1600" dirty="0">
              <a:cs typeface="B Nazanin" panose="00000400000000000000" pitchFamily="2" charset="-78"/>
            </a:endParaRPr>
          </a:p>
        </p:txBody>
      </p:sp>
      <p:sp>
        <p:nvSpPr>
          <p:cNvPr id="13" name="Rectangle 12"/>
          <p:cNvSpPr/>
          <p:nvPr/>
        </p:nvSpPr>
        <p:spPr>
          <a:xfrm>
            <a:off x="2589976" y="580018"/>
            <a:ext cx="5016047" cy="487506"/>
          </a:xfrm>
          <a:prstGeom prst="rect">
            <a:avLst/>
          </a:prstGeom>
        </p:spPr>
        <p:txBody>
          <a:bodyPr wrap="square">
            <a:spAutoFit/>
          </a:bodyPr>
          <a:lstStyle/>
          <a:p>
            <a:pPr>
              <a:lnSpc>
                <a:spcPct val="107000"/>
              </a:lnSpc>
              <a:spcAft>
                <a:spcPts val="800"/>
              </a:spcAft>
              <a:buClr>
                <a:srgbClr val="00B050"/>
              </a:buClr>
            </a:pPr>
            <a:r>
              <a:rPr lang="fa-IR" sz="2400" b="1" dirty="0">
                <a:solidFill>
                  <a:srgbClr val="00B050"/>
                </a:solidFill>
                <a:latin typeface="Times New Roman" panose="02020603050405020304" pitchFamily="18" charset="0"/>
                <a:ea typeface="Calibri" panose="020F0502020204030204" pitchFamily="34" charset="0"/>
                <a:cs typeface="B Nazanin" panose="00000400000000000000" pitchFamily="2" charset="-78"/>
              </a:rPr>
              <a:t>5. نتیجه گیری</a:t>
            </a:r>
            <a:endParaRPr lang="en-US" sz="2400" dirty="0">
              <a:solidFill>
                <a:srgbClr val="00B050"/>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9" name="Rectangle 8"/>
          <p:cNvSpPr/>
          <p:nvPr/>
        </p:nvSpPr>
        <p:spPr>
          <a:xfrm>
            <a:off x="892175" y="1074778"/>
            <a:ext cx="6745037" cy="2554545"/>
          </a:xfrm>
          <a:prstGeom prst="rect">
            <a:avLst/>
          </a:prstGeom>
        </p:spPr>
        <p:txBody>
          <a:bodyPr wrap="square">
            <a:spAutoFit/>
          </a:bodyPr>
          <a:lstStyle/>
          <a:p>
            <a:pPr algn="just"/>
            <a:r>
              <a:rPr lang="fa-IR" sz="2000" dirty="0">
                <a:cs typeface="B Nazanin" panose="00000400000000000000" pitchFamily="2" charset="-78"/>
              </a:rPr>
              <a:t>یکی از صنایعی که امروزه بسیار تحت تاثیر گسترش کاربرد پلیمرها قرار گرفته است، صنعت ساختمان است. مزایای بکارگیری این مواد در ساختمان ها مضاف بر اینکه زیبایی خاصی را به بخش های مختلف آن می دهد، بسیاری از مشکلاتی که مواد سنتی دارند را برطرف کرده است. در این تحقیق سعی شد به بخش‎‍های مهمی از صنعت ساختمان که مواد پلیمری در آن جای پای خود را باز کرده است اشاره کنیم و به موارد کاربرد مواد پلیمری در عایق‍های حرارتی، رطوبتی وصوتی، کاربرد مواد پلیمری در لوله‌ها، کاربرد مواد پلیمری در بتن، سنگ ساختمان و کاربرد مواد پلیمری در آسفالت اشاره کردیم. </a:t>
            </a:r>
            <a:endParaRPr lang="en-US" sz="2000" dirty="0">
              <a:cs typeface="B Nazanin" panose="00000400000000000000" pitchFamily="2" charset="-78"/>
            </a:endParaRPr>
          </a:p>
        </p:txBody>
      </p:sp>
      <p:sp>
        <p:nvSpPr>
          <p:cNvPr id="11" name="Rectangle 10"/>
          <p:cNvSpPr/>
          <p:nvPr/>
        </p:nvSpPr>
        <p:spPr>
          <a:xfrm>
            <a:off x="892175" y="3573016"/>
            <a:ext cx="6745037" cy="2246769"/>
          </a:xfrm>
          <a:prstGeom prst="rect">
            <a:avLst/>
          </a:prstGeom>
        </p:spPr>
        <p:txBody>
          <a:bodyPr wrap="square">
            <a:spAutoFit/>
          </a:bodyPr>
          <a:lstStyle/>
          <a:p>
            <a:pPr algn="just"/>
            <a:r>
              <a:rPr lang="fa-IR" sz="2000" dirty="0">
                <a:cs typeface="B Nazanin" panose="00000400000000000000" pitchFamily="2" charset="-78"/>
              </a:rPr>
              <a:t>پلیمرهای مختلف ویژگی‌ های و کاربردهای گوناگونی دارند، اما به طور کلی در صنعت ساختمان‌سازی باید به ویژگی </a:t>
            </a:r>
            <a:r>
              <a:rPr lang="fa-IR" sz="2000" dirty="0">
                <a:solidFill>
                  <a:srgbClr val="FF0000"/>
                </a:solidFill>
                <a:cs typeface="B Nazanin" panose="00000400000000000000" pitchFamily="2" charset="-78"/>
              </a:rPr>
              <a:t>مقاومت مکانیکی</a:t>
            </a:r>
            <a:r>
              <a:rPr lang="fa-IR" sz="2000" dirty="0">
                <a:cs typeface="B Nazanin" panose="00000400000000000000" pitchFamily="2" charset="-78"/>
              </a:rPr>
              <a:t>، </a:t>
            </a:r>
            <a:r>
              <a:rPr lang="fa-IR" sz="2000" dirty="0">
                <a:solidFill>
                  <a:srgbClr val="FF0000"/>
                </a:solidFill>
                <a:cs typeface="B Nazanin" panose="00000400000000000000" pitchFamily="2" charset="-78"/>
              </a:rPr>
              <a:t>مقاومت فشاری </a:t>
            </a:r>
            <a:r>
              <a:rPr lang="fa-IR" sz="2000" dirty="0">
                <a:cs typeface="B Nazanin" panose="00000400000000000000" pitchFamily="2" charset="-78"/>
              </a:rPr>
              <a:t>و </a:t>
            </a:r>
            <a:r>
              <a:rPr lang="fa-IR" sz="2000" dirty="0">
                <a:solidFill>
                  <a:srgbClr val="FF0000"/>
                </a:solidFill>
                <a:cs typeface="B Nazanin" panose="00000400000000000000" pitchFamily="2" charset="-78"/>
              </a:rPr>
              <a:t>مقاومت کششی </a:t>
            </a:r>
            <a:r>
              <a:rPr lang="fa-IR" sz="2000" dirty="0">
                <a:cs typeface="B Nazanin" panose="00000400000000000000" pitchFamily="2" charset="-78"/>
              </a:rPr>
              <a:t>آن توجه کرد. همچنین اگر پلیمر مورد نظر در معرض رطوبت قرار خواهد گرفت، باید ویژگی جذب آب آن را بررسی کرد. علاوه‌بر این مقاومت پلیمرها در برابر تنش‌های محیطی، شوینده‌ها و شرایط جوی مختلف باید در نظر گرفته شود. از دیگر ویژگی‌هایی که در مورد پلیمرهای مورد استفاده در ساختمان باید توجه کرد، واکنش پلیمر مورد نظر در برابر آتش و هدایت حرارتی آن است.</a:t>
            </a:r>
            <a:endParaRPr lang="en-US" sz="2000" dirty="0">
              <a:cs typeface="B Nazanin" panose="00000400000000000000" pitchFamily="2" charset="-78"/>
            </a:endParaRPr>
          </a:p>
        </p:txBody>
      </p:sp>
      <p:sp>
        <p:nvSpPr>
          <p:cNvPr id="12" name="Rounded Rectangle 11">
            <a:hlinkClick r:id="rId6" action="ppaction://hlinksldjump"/>
          </p:cNvPr>
          <p:cNvSpPr/>
          <p:nvPr/>
        </p:nvSpPr>
        <p:spPr>
          <a:xfrm>
            <a:off x="7696746" y="1848460"/>
            <a:ext cx="1447253" cy="50359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مقدمه و تعاریف</a:t>
            </a:r>
          </a:p>
        </p:txBody>
      </p:sp>
      <p:sp>
        <p:nvSpPr>
          <p:cNvPr id="14" name="Rounded Rectangle 13">
            <a:hlinkClick r:id="" action="ppaction://noaction"/>
          </p:cNvPr>
          <p:cNvSpPr/>
          <p:nvPr/>
        </p:nvSpPr>
        <p:spPr>
          <a:xfrm>
            <a:off x="7716637" y="3771906"/>
            <a:ext cx="1407469" cy="526474"/>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solidFill>
                  <a:srgbClr val="FF0000"/>
                </a:solidFill>
                <a:cs typeface="B Nazanin" panose="00000400000000000000" pitchFamily="2" charset="-78"/>
              </a:rPr>
              <a:t>نتیجه گیری و منابع</a:t>
            </a:r>
          </a:p>
        </p:txBody>
      </p:sp>
      <p:sp>
        <p:nvSpPr>
          <p:cNvPr id="16" name="Rounded Rectangle 15">
            <a:hlinkClick r:id="" action="ppaction://noaction"/>
          </p:cNvPr>
          <p:cNvSpPr/>
          <p:nvPr/>
        </p:nvSpPr>
        <p:spPr>
          <a:xfrm>
            <a:off x="7696746" y="2809641"/>
            <a:ext cx="1455984" cy="55662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1400" b="1" dirty="0">
                <a:cs typeface="B Nazanin" panose="00000400000000000000" pitchFamily="2" charset="-78"/>
              </a:rPr>
              <a:t>کاربردها</a:t>
            </a:r>
          </a:p>
        </p:txBody>
      </p:sp>
      <p:sp>
        <p:nvSpPr>
          <p:cNvPr id="2" name="Slide Number Placeholder 1"/>
          <p:cNvSpPr>
            <a:spLocks noGrp="1"/>
          </p:cNvSpPr>
          <p:nvPr>
            <p:ph type="sldNum" sz="quarter" idx="12"/>
          </p:nvPr>
        </p:nvSpPr>
        <p:spPr/>
        <p:txBody>
          <a:bodyPr/>
          <a:lstStyle/>
          <a:p>
            <a:fld id="{695B5B37-FC00-4103-AE22-753B501E5D2B}" type="slidenum">
              <a:rPr lang="fa-IR" smtClean="0"/>
              <a:pPr/>
              <a:t>9</a:t>
            </a:fld>
            <a:endParaRPr lang="fa-IR"/>
          </a:p>
        </p:txBody>
      </p:sp>
    </p:spTree>
    <p:extLst>
      <p:ext uri="{BB962C8B-B14F-4D97-AF65-F5344CB8AC3E}">
        <p14:creationId xmlns:p14="http://schemas.microsoft.com/office/powerpoint/2010/main" val="4271212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0e68c51163cb576ee798452cd7cafea92a9b37"/>
</p:tagLst>
</file>

<file path=ppt/theme/theme1.xml><?xml version="1.0" encoding="utf-8"?>
<a:theme xmlns:a="http://schemas.openxmlformats.org/drawingml/2006/main" name="Crop">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8813</TotalTime>
  <Words>1205</Words>
  <Application>Microsoft Office PowerPoint</Application>
  <PresentationFormat>On-screen Show (4:3)</PresentationFormat>
  <Paragraphs>86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Franklin Gothic Book</vt:lpstr>
      <vt:lpstr>Times New Roman</vt:lpstr>
      <vt:lpstr>Wingdings</vt:lpstr>
      <vt:lpstr>Crop</vt:lpstr>
      <vt:lpstr>PowerPoint Presentation</vt:lpstr>
      <vt:lpstr>PowerPoint Presentation</vt:lpstr>
      <vt:lpstr>1. مقدمه </vt:lpstr>
      <vt:lpstr>PowerPoint Presentation</vt:lpstr>
      <vt:lpstr>3. پلیمر در صنعت ساختمان</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Omid</dc:creator>
  <cp:lastModifiedBy>m</cp:lastModifiedBy>
  <cp:revision>871</cp:revision>
  <dcterms:created xsi:type="dcterms:W3CDTF">2014-02-12T04:26:14Z</dcterms:created>
  <dcterms:modified xsi:type="dcterms:W3CDTF">2023-06-07T18:40:17Z</dcterms:modified>
</cp:coreProperties>
</file>