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74" r:id="rId5"/>
    <p:sldId id="28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7" autoAdjust="0"/>
    <p:restoredTop sz="94660"/>
  </p:normalViewPr>
  <p:slideViewPr>
    <p:cSldViewPr snapToGrid="0">
      <p:cViewPr varScale="1">
        <p:scale>
          <a:sx n="85" d="100"/>
          <a:sy n="85" d="100"/>
        </p:scale>
        <p:origin x="3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489B2-4F06-4A50-9065-AF9F4B168D0E}"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243374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134232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3696735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73172AA-5604-459F-9B59-90C2D9FAF15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62169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4164037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0489B2-4F06-4A50-9065-AF9F4B168D0E}" type="datetimeFigureOut">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1588479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0489B2-4F06-4A50-9065-AF9F4B168D0E}" type="datetimeFigureOut">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1984159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489B2-4F06-4A50-9065-AF9F4B168D0E}"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2554069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70489B2-4F06-4A50-9065-AF9F4B168D0E}" type="datetimeFigureOut">
              <a:rPr lang="en-US" smtClean="0"/>
              <a:t>2/7/2022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73172AA-5604-459F-9B59-90C2D9FAF15B}" type="slidenum">
              <a:rPr lang="en-US" smtClean="0"/>
              <a:t>‹#›</a:t>
            </a:fld>
            <a:endParaRPr lang="en-US"/>
          </a:p>
        </p:txBody>
      </p:sp>
    </p:spTree>
    <p:extLst>
      <p:ext uri="{BB962C8B-B14F-4D97-AF65-F5344CB8AC3E}">
        <p14:creationId xmlns:p14="http://schemas.microsoft.com/office/powerpoint/2010/main" val="71168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489B2-4F06-4A50-9065-AF9F4B168D0E}"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28780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489B2-4F06-4A50-9065-AF9F4B168D0E}"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91499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231064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489B2-4F06-4A50-9065-AF9F4B168D0E}" type="datetimeFigureOut">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201919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489B2-4F06-4A50-9065-AF9F4B168D0E}" type="datetimeFigureOut">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358065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70489B2-4F06-4A50-9065-AF9F4B168D0E}" type="datetimeFigureOut">
              <a:rPr lang="en-US" smtClean="0"/>
              <a:t>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187638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342391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0489B2-4F06-4A50-9065-AF9F4B168D0E}"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172AA-5604-459F-9B59-90C2D9FAF15B}" type="slidenum">
              <a:rPr lang="en-US" smtClean="0"/>
              <a:t>‹#›</a:t>
            </a:fld>
            <a:endParaRPr lang="en-US"/>
          </a:p>
        </p:txBody>
      </p:sp>
    </p:spTree>
    <p:extLst>
      <p:ext uri="{BB962C8B-B14F-4D97-AF65-F5344CB8AC3E}">
        <p14:creationId xmlns:p14="http://schemas.microsoft.com/office/powerpoint/2010/main" val="78177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70489B2-4F06-4A50-9065-AF9F4B168D0E}" type="datetimeFigureOut">
              <a:rPr lang="en-US" smtClean="0"/>
              <a:t>2/7/2022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73172AA-5604-459F-9B59-90C2D9FAF15B}" type="slidenum">
              <a:rPr lang="en-US" smtClean="0"/>
              <a:t>‹#›</a:t>
            </a:fld>
            <a:endParaRPr lang="en-US"/>
          </a:p>
        </p:txBody>
      </p:sp>
    </p:spTree>
    <p:extLst>
      <p:ext uri="{BB962C8B-B14F-4D97-AF65-F5344CB8AC3E}">
        <p14:creationId xmlns:p14="http://schemas.microsoft.com/office/powerpoint/2010/main" val="39659953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E27000-4DF5-4A06-BED3-B11CEE7D03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27D83FAF-51CC-46E5-8D0D-5DB7FA7B9F87}"/>
              </a:ext>
            </a:extLst>
          </p:cNvPr>
          <p:cNvSpPr txBox="1"/>
          <p:nvPr/>
        </p:nvSpPr>
        <p:spPr>
          <a:xfrm rot="20362143">
            <a:off x="5312900" y="3075056"/>
            <a:ext cx="6682154" cy="707886"/>
          </a:xfrm>
          <a:prstGeom prst="rect">
            <a:avLst/>
          </a:prstGeom>
          <a:noFill/>
        </p:spPr>
        <p:txBody>
          <a:bodyPr wrap="square" rtlCol="0">
            <a:spAutoFit/>
          </a:bodyPr>
          <a:lstStyle/>
          <a:p>
            <a:r>
              <a:rPr lang="en-US" sz="4000" dirty="0">
                <a:solidFill>
                  <a:srgbClr val="FF0000"/>
                </a:solidFill>
              </a:rPr>
              <a:t>Google Hacking</a:t>
            </a:r>
          </a:p>
        </p:txBody>
      </p:sp>
    </p:spTree>
    <p:extLst>
      <p:ext uri="{BB962C8B-B14F-4D97-AF65-F5344CB8AC3E}">
        <p14:creationId xmlns:p14="http://schemas.microsoft.com/office/powerpoint/2010/main" val="142730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5B883-9058-4DB9-A745-F7696ACF519D}"/>
              </a:ext>
            </a:extLst>
          </p:cNvPr>
          <p:cNvSpPr>
            <a:spLocks noGrp="1"/>
          </p:cNvSpPr>
          <p:nvPr>
            <p:ph type="ctrTitle"/>
          </p:nvPr>
        </p:nvSpPr>
        <p:spPr/>
        <p:txBody>
          <a:bodyPr/>
          <a:lstStyle/>
          <a:p>
            <a:r>
              <a:rPr lang="en-US" dirty="0">
                <a:latin typeface="Gloucester MT Extra Condensed" panose="02030808020601010101" pitchFamily="18" charset="0"/>
              </a:rPr>
              <a:t>Google Hacking</a:t>
            </a:r>
          </a:p>
        </p:txBody>
      </p:sp>
      <p:sp>
        <p:nvSpPr>
          <p:cNvPr id="3" name="Subtitle 2">
            <a:extLst>
              <a:ext uri="{FF2B5EF4-FFF2-40B4-BE49-F238E27FC236}">
                <a16:creationId xmlns:a16="http://schemas.microsoft.com/office/drawing/2014/main" id="{6C5C61EC-A0D1-477D-8FDF-E1DB5B074BFD}"/>
              </a:ext>
            </a:extLst>
          </p:cNvPr>
          <p:cNvSpPr>
            <a:spLocks noGrp="1"/>
          </p:cNvSpPr>
          <p:nvPr>
            <p:ph type="subTitle" idx="1"/>
          </p:nvPr>
        </p:nvSpPr>
        <p:spPr>
          <a:xfrm>
            <a:off x="680322" y="4394039"/>
            <a:ext cx="8144134" cy="2203709"/>
          </a:xfrm>
        </p:spPr>
        <p:txBody>
          <a:bodyPr>
            <a:normAutofit fontScale="85000" lnSpcReduction="20000"/>
          </a:bodyPr>
          <a:lstStyle/>
          <a:p>
            <a:r>
              <a:rPr lang="fa-IR" b="1" dirty="0">
                <a:cs typeface="B Titr" panose="00000700000000000000" pitchFamily="2" charset="-78"/>
              </a:rPr>
              <a:t>تهیه کننده:</a:t>
            </a:r>
            <a:endParaRPr lang="en-US" b="1" dirty="0">
              <a:cs typeface="B Titr" panose="00000700000000000000" pitchFamily="2" charset="-78"/>
            </a:endParaRPr>
          </a:p>
          <a:p>
            <a:br>
              <a:rPr lang="fa-IR" b="1" dirty="0">
                <a:cs typeface="B Titr" panose="00000700000000000000" pitchFamily="2" charset="-78"/>
              </a:rPr>
            </a:br>
            <a:r>
              <a:rPr lang="fa-IR" b="1" dirty="0">
                <a:cs typeface="B Titr" panose="00000700000000000000" pitchFamily="2" charset="-78"/>
              </a:rPr>
              <a:t>نام استاد :</a:t>
            </a:r>
            <a:endParaRPr lang="en-US" b="1" dirty="0">
              <a:cs typeface="B Titr" panose="00000700000000000000" pitchFamily="2" charset="-78"/>
            </a:endParaRPr>
          </a:p>
          <a:p>
            <a:br>
              <a:rPr lang="fa-IR" b="1" dirty="0">
                <a:cs typeface="B Titr" panose="00000700000000000000" pitchFamily="2" charset="-78"/>
              </a:rPr>
            </a:br>
            <a:r>
              <a:rPr lang="fa-IR" b="1" dirty="0">
                <a:cs typeface="B Titr" panose="00000700000000000000" pitchFamily="2" charset="-78"/>
              </a:rPr>
              <a:t>تاریخ ارائه:</a:t>
            </a:r>
            <a:br>
              <a:rPr lang="fa-IR" b="1" dirty="0">
                <a:cs typeface="B Titr" panose="00000700000000000000" pitchFamily="2" charset="-78"/>
              </a:rPr>
            </a:br>
            <a:endParaRPr lang="fa-IR" b="1" dirty="0">
              <a:cs typeface="B Titr" panose="00000700000000000000" pitchFamily="2" charset="-78"/>
            </a:endParaRPr>
          </a:p>
          <a:p>
            <a:endParaRPr lang="fa-IR" b="1" dirty="0">
              <a:cs typeface="B Titr" panose="00000700000000000000" pitchFamily="2" charset="-78"/>
            </a:endParaRPr>
          </a:p>
          <a:p>
            <a:r>
              <a:rPr lang="fa-IR" b="1" dirty="0">
                <a:cs typeface="B Titr" panose="00000700000000000000" pitchFamily="2" charset="-78"/>
              </a:rPr>
              <a:t>دانشکده فنی مهندسی... – دانشگاه آزاد اسلامی واحد ...– زمستان 1400</a:t>
            </a:r>
          </a:p>
          <a:p>
            <a:endParaRPr lang="fa-IR" b="1" dirty="0">
              <a:cs typeface="B Titr" panose="00000700000000000000" pitchFamily="2" charset="-78"/>
            </a:endParaRPr>
          </a:p>
          <a:p>
            <a:endParaRPr lang="en-US" b="1" dirty="0">
              <a:cs typeface="B Titr" panose="00000700000000000000" pitchFamily="2" charset="-78"/>
            </a:endParaRPr>
          </a:p>
        </p:txBody>
      </p:sp>
      <p:pic>
        <p:nvPicPr>
          <p:cNvPr id="4" name="Picture 3">
            <a:extLst>
              <a:ext uri="{FF2B5EF4-FFF2-40B4-BE49-F238E27FC236}">
                <a16:creationId xmlns:a16="http://schemas.microsoft.com/office/drawing/2014/main" id="{28BD483C-E159-4231-95C6-1D319E30C9B7}"/>
              </a:ext>
            </a:extLst>
          </p:cNvPr>
          <p:cNvPicPr/>
          <p:nvPr/>
        </p:nvPicPr>
        <p:blipFill>
          <a:blip r:embed="rId2">
            <a:extLst>
              <a:ext uri="{BEBA8EAE-BF5A-486C-A8C5-ECC9F3942E4B}">
                <a14:imgProps xmlns:a14="http://schemas.microsoft.com/office/drawing/2010/main">
                  <a14:imgLayer r:embed="rId3">
                    <a14:imgEffect>
                      <a14:backgroundRemoval t="0" b="100000" l="0" r="100000">
                        <a14:foregroundMark x1="70861" y1="20561" x2="70861" y2="20561"/>
                        <a14:foregroundMark x1="70199" y1="66822" x2="70199" y2="66822"/>
                        <a14:foregroundMark x1="33113" y1="63084" x2="33113" y2="63084"/>
                        <a14:foregroundMark x1="23841" y1="17290" x2="23841" y2="17290"/>
                        <a14:backgroundMark x1="47020" y1="27570" x2="47020" y2="27570"/>
                      </a14:backgroundRemoval>
                    </a14:imgEffect>
                  </a14:imgLayer>
                </a14:imgProps>
              </a:ext>
              <a:ext uri="{28A0092B-C50C-407E-A947-70E740481C1C}">
                <a14:useLocalDpi xmlns:a14="http://schemas.microsoft.com/office/drawing/2010/main" val="0"/>
              </a:ext>
            </a:extLst>
          </a:blip>
          <a:srcRect/>
          <a:stretch>
            <a:fillRect/>
          </a:stretch>
        </p:blipFill>
        <p:spPr bwMode="auto">
          <a:xfrm>
            <a:off x="435196" y="295164"/>
            <a:ext cx="1109710" cy="1370885"/>
          </a:xfrm>
          <a:prstGeom prst="rect">
            <a:avLst/>
          </a:prstGeom>
          <a:noFill/>
        </p:spPr>
      </p:pic>
      <p:sp>
        <p:nvSpPr>
          <p:cNvPr id="5" name="TextBox 4">
            <a:extLst>
              <a:ext uri="{FF2B5EF4-FFF2-40B4-BE49-F238E27FC236}">
                <a16:creationId xmlns:a16="http://schemas.microsoft.com/office/drawing/2014/main" id="{95B88B31-D27A-4B66-B4A1-60E3E7285833}"/>
              </a:ext>
            </a:extLst>
          </p:cNvPr>
          <p:cNvSpPr txBox="1"/>
          <p:nvPr/>
        </p:nvSpPr>
        <p:spPr>
          <a:xfrm>
            <a:off x="762365" y="1666049"/>
            <a:ext cx="1810743" cy="246221"/>
          </a:xfrm>
          <a:prstGeom prst="rect">
            <a:avLst/>
          </a:prstGeom>
          <a:noFill/>
        </p:spPr>
        <p:txBody>
          <a:bodyPr wrap="square" rtlCol="0">
            <a:spAutoFit/>
          </a:bodyPr>
          <a:lstStyle/>
          <a:p>
            <a:r>
              <a:rPr lang="fa-IR" sz="1000" dirty="0">
                <a:latin typeface="IranNastaliq" panose="02020505000000020003" pitchFamily="18" charset="0"/>
                <a:cs typeface="IranNastaliq" panose="02020505000000020003" pitchFamily="18" charset="0"/>
              </a:rPr>
              <a:t>دانشگاه آزاد اسلامی</a:t>
            </a:r>
            <a:endParaRPr lang="en-US" sz="10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4124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6EDB9-E3D7-47C3-A468-F21EA72646BB}"/>
              </a:ext>
            </a:extLst>
          </p:cNvPr>
          <p:cNvSpPr>
            <a:spLocks noGrp="1"/>
          </p:cNvSpPr>
          <p:nvPr>
            <p:ph type="title"/>
          </p:nvPr>
        </p:nvSpPr>
        <p:spPr/>
        <p:txBody>
          <a:bodyPr>
            <a:normAutofit/>
          </a:bodyPr>
          <a:lstStyle/>
          <a:p>
            <a:pPr algn="r" rtl="1"/>
            <a:r>
              <a:rPr lang="fa-IR" sz="3200" b="1" dirty="0">
                <a:cs typeface="B Titr" panose="00000700000000000000" pitchFamily="2" charset="-78"/>
              </a:rPr>
              <a:t>گوگل هکینگ چیست؟</a:t>
            </a:r>
            <a:endParaRPr lang="en-US" sz="3200" dirty="0">
              <a:cs typeface="B Titr" panose="00000700000000000000" pitchFamily="2" charset="-78"/>
            </a:endParaRPr>
          </a:p>
        </p:txBody>
      </p:sp>
      <p:sp>
        <p:nvSpPr>
          <p:cNvPr id="3" name="Content Placeholder 2">
            <a:extLst>
              <a:ext uri="{FF2B5EF4-FFF2-40B4-BE49-F238E27FC236}">
                <a16:creationId xmlns:a16="http://schemas.microsoft.com/office/drawing/2014/main" id="{8A52B760-7FBE-4185-BA6C-2BC102C0D4DA}"/>
              </a:ext>
            </a:extLst>
          </p:cNvPr>
          <p:cNvSpPr>
            <a:spLocks noGrp="1"/>
          </p:cNvSpPr>
          <p:nvPr>
            <p:ph idx="1"/>
          </p:nvPr>
        </p:nvSpPr>
        <p:spPr/>
        <p:txBody>
          <a:bodyPr/>
          <a:lstStyle/>
          <a:p>
            <a:pPr algn="r" rtl="1"/>
            <a:r>
              <a:rPr lang="fa-IR" dirty="0">
                <a:cs typeface="B Nazanin" panose="00000400000000000000" pitchFamily="2" charset="-78"/>
              </a:rPr>
              <a:t>یک روش هک است که در آن یک هکر با استفاده از جستجوی گوگل و سایر نرم افزارهای </a:t>
            </a:r>
            <a:r>
              <a:rPr lang="en-US" dirty="0">
                <a:cs typeface="B Nazanin" panose="00000400000000000000" pitchFamily="2" charset="-78"/>
              </a:rPr>
              <a:t> </a:t>
            </a:r>
            <a:r>
              <a:rPr lang="fa-IR" dirty="0">
                <a:cs typeface="B Nazanin" panose="00000400000000000000" pitchFamily="2" charset="-78"/>
              </a:rPr>
              <a:t> </a:t>
            </a:r>
            <a:r>
              <a:rPr lang="en-US" dirty="0">
                <a:latin typeface="Times New Roman" panose="02020603050405020304" pitchFamily="18" charset="0"/>
                <a:cs typeface="Times New Roman" panose="02020603050405020304" pitchFamily="18" charset="0"/>
              </a:rPr>
              <a:t>Google</a:t>
            </a:r>
            <a:r>
              <a:rPr lang="en-US" dirty="0">
                <a:cs typeface="B Nazanin" panose="00000400000000000000" pitchFamily="2" charset="-78"/>
              </a:rPr>
              <a:t> </a:t>
            </a:r>
            <a:r>
              <a:rPr lang="fa-IR" dirty="0">
                <a:cs typeface="B Nazanin" panose="00000400000000000000" pitchFamily="2" charset="-78"/>
              </a:rPr>
              <a:t>مشکلات امنیتی را در پیکربندی و کد منبع وب سایت ها شناسایی و به آنها حمله می کند.</a:t>
            </a:r>
            <a:br>
              <a:rPr lang="en-US" dirty="0">
                <a:cs typeface="B Nazanin" panose="00000400000000000000" pitchFamily="2" charset="-78"/>
              </a:rPr>
            </a:br>
            <a:endParaRPr lang="en-US" dirty="0">
              <a:cs typeface="B Nazanin" panose="00000400000000000000" pitchFamily="2" charset="-78"/>
            </a:endParaRPr>
          </a:p>
          <a:p>
            <a:pPr algn="r" rtl="1"/>
            <a:r>
              <a:rPr lang="fa-IR" dirty="0">
                <a:cs typeface="B Nazanin" panose="00000400000000000000" pitchFamily="2" charset="-78"/>
              </a:rPr>
              <a:t>به طور کلی ، گوگل هکینگ به معنای استفاده از سرویس های </a:t>
            </a:r>
            <a:r>
              <a:rPr lang="en-US" dirty="0">
                <a:latin typeface="Times New Roman" panose="02020603050405020304" pitchFamily="18" charset="0"/>
                <a:cs typeface="B Nazanin" panose="00000400000000000000" pitchFamily="2" charset="-78"/>
              </a:rPr>
              <a:t>Google</a:t>
            </a:r>
            <a:r>
              <a:rPr lang="en-US" dirty="0">
                <a:cs typeface="B Nazanin" panose="00000400000000000000" pitchFamily="2" charset="-78"/>
              </a:rPr>
              <a:t> </a:t>
            </a:r>
            <a:r>
              <a:rPr lang="fa-IR" dirty="0">
                <a:cs typeface="B Nazanin" panose="00000400000000000000" pitchFamily="2" charset="-78"/>
              </a:rPr>
              <a:t>برای یافتن نقاط ضعف در اینترنت است. البته نمی توان گفت که گوگل سرویس خاصی را در این زمینه به هکرها ارائه می دهد ، اما هکرها می توانند با استفاده از خدمات گوگل که در اختیار عموم قرار می گیرد ، اطلاعات مورد نیاز برای هک یا برنامه های ضعیف را جمع آوری کنند. و پیکربندی های ناامن را کشف کنید.</a:t>
            </a:r>
            <a:endParaRPr lang="en-US" dirty="0">
              <a:cs typeface="B Nazanin" panose="00000400000000000000" pitchFamily="2" charset="-78"/>
            </a:endParaRPr>
          </a:p>
        </p:txBody>
      </p:sp>
    </p:spTree>
    <p:extLst>
      <p:ext uri="{BB962C8B-B14F-4D97-AF65-F5344CB8AC3E}">
        <p14:creationId xmlns:p14="http://schemas.microsoft.com/office/powerpoint/2010/main" val="148459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1FFB-17AC-496F-B752-3B915E4110D2}"/>
              </a:ext>
            </a:extLst>
          </p:cNvPr>
          <p:cNvSpPr>
            <a:spLocks noGrp="1"/>
          </p:cNvSpPr>
          <p:nvPr>
            <p:ph type="title"/>
          </p:nvPr>
        </p:nvSpPr>
        <p:spPr/>
        <p:txBody>
          <a:bodyPr>
            <a:normAutofit/>
          </a:bodyPr>
          <a:lstStyle/>
          <a:p>
            <a:pPr algn="r" rtl="1"/>
            <a:r>
              <a:rPr lang="fa-IR" sz="3200" b="1" dirty="0">
                <a:cs typeface="B Titr" panose="00000700000000000000" pitchFamily="2" charset="-78"/>
              </a:rPr>
              <a:t>ادمین وردپرس</a:t>
            </a:r>
            <a:r>
              <a:rPr lang="en-US" sz="3200" b="1" dirty="0">
                <a:cs typeface="B Titr" panose="00000700000000000000" pitchFamily="2" charset="-78"/>
              </a:rPr>
              <a:t>:</a:t>
            </a:r>
            <a:endParaRPr lang="fa-IR" sz="3200" b="1" dirty="0">
              <a:cs typeface="B Titr" panose="00000700000000000000" pitchFamily="2" charset="-78"/>
            </a:endParaRPr>
          </a:p>
        </p:txBody>
      </p:sp>
      <p:sp>
        <p:nvSpPr>
          <p:cNvPr id="3" name="Content Placeholder 2">
            <a:extLst>
              <a:ext uri="{FF2B5EF4-FFF2-40B4-BE49-F238E27FC236}">
                <a16:creationId xmlns:a16="http://schemas.microsoft.com/office/drawing/2014/main" id="{4AD99601-5541-403F-90E1-10E4166C7F86}"/>
              </a:ext>
            </a:extLst>
          </p:cNvPr>
          <p:cNvSpPr>
            <a:spLocks noGrp="1"/>
          </p:cNvSpPr>
          <p:nvPr>
            <p:ph idx="1"/>
          </p:nvPr>
        </p:nvSpPr>
        <p:spPr>
          <a:xfrm>
            <a:off x="5475111" y="2336873"/>
            <a:ext cx="4819071" cy="3599316"/>
          </a:xfrm>
        </p:spPr>
        <p:txBody>
          <a:bodyPr>
            <a:normAutofit lnSpcReduction="10000"/>
          </a:bodyPr>
          <a:lstStyle/>
          <a:p>
            <a:pPr algn="r" rtl="1"/>
            <a:r>
              <a:rPr lang="fa-IR" dirty="0">
                <a:latin typeface="Times New Roman" panose="02020603050405020304" pitchFamily="18" charset="0"/>
                <a:cs typeface="B Nazanin" panose="00000400000000000000" pitchFamily="2" charset="-78"/>
              </a:rPr>
              <a:t>دیدگاه‌های مثبت و منفی زیادی درمورد لزوم پنهان کردن صفحه لاگین وردپرس وجود دارند. برخی محققان بر این باورند که این کار لزومی دارد و می‌توان با بهره‌گیری از برخی ابزارها مانند فایروال وب‌اپلیکیشن</a:t>
            </a:r>
            <a:r>
              <a:rPr lang="en-US" dirty="0">
                <a:latin typeface="Times New Roman" panose="02020603050405020304" pitchFamily="18" charset="0"/>
                <a:cs typeface="B Nazanin" panose="00000400000000000000" pitchFamily="2" charset="-78"/>
              </a:rPr>
              <a:t> (WAF) </a:t>
            </a:r>
            <a:r>
              <a:rPr lang="fa-IR" dirty="0">
                <a:latin typeface="Times New Roman" panose="02020603050405020304" pitchFamily="18" charset="0"/>
                <a:cs typeface="B Nazanin" panose="00000400000000000000" pitchFamily="2" charset="-78"/>
              </a:rPr>
              <a:t>از بروز حمله به روشی بسیار بهتر از پنهان کردن صفحه لاگین جلوگیری کرد.</a:t>
            </a:r>
          </a:p>
          <a:p>
            <a:pPr algn="r" rtl="1"/>
            <a:r>
              <a:rPr lang="fa-IR" dirty="0">
                <a:latin typeface="Times New Roman" panose="02020603050405020304" pitchFamily="18" charset="0"/>
                <a:cs typeface="B Nazanin" panose="00000400000000000000" pitchFamily="2" charset="-78"/>
              </a:rPr>
              <a:t>یافتن صفحه‌های لاگین وردپرس با استفاده از یک دورک ساده گوگل کار زیاد دشواری نیست:</a:t>
            </a:r>
          </a:p>
          <a:p>
            <a:pPr algn="l"/>
            <a:r>
              <a:rPr lang="en-US" b="1" dirty="0" err="1">
                <a:latin typeface="Times New Roman" panose="02020603050405020304" pitchFamily="18" charset="0"/>
                <a:cs typeface="B Nazanin" panose="00000400000000000000" pitchFamily="2" charset="-78"/>
              </a:rPr>
              <a:t>intitle:"Index</a:t>
            </a:r>
            <a:r>
              <a:rPr lang="en-US" b="1" dirty="0">
                <a:latin typeface="Times New Roman" panose="02020603050405020304" pitchFamily="18" charset="0"/>
                <a:cs typeface="B Nazanin" panose="00000400000000000000" pitchFamily="2" charset="-78"/>
              </a:rPr>
              <a:t> of" wp-admin</a:t>
            </a:r>
            <a:br>
              <a:rPr lang="fa-IR" b="1" dirty="0">
                <a:latin typeface="Times New Roman" panose="02020603050405020304" pitchFamily="18" charset="0"/>
                <a:cs typeface="B Nazanin" panose="00000400000000000000" pitchFamily="2" charset="-78"/>
              </a:rPr>
            </a:br>
            <a:endParaRPr lang="fa-IR" b="1" dirty="0">
              <a:latin typeface="Times New Roman" panose="02020603050405020304" pitchFamily="18" charset="0"/>
              <a:cs typeface="B Nazanin" panose="00000400000000000000" pitchFamily="2" charset="-78"/>
            </a:endParaRPr>
          </a:p>
          <a:p>
            <a:pPr algn="r" rtl="1"/>
            <a:endParaRPr lang="en-US" dirty="0">
              <a:latin typeface="Times New Roman" panose="02020603050405020304" pitchFamily="18" charset="0"/>
              <a:cs typeface="B Nazanin" panose="00000400000000000000" pitchFamily="2" charset="-78"/>
            </a:endParaRPr>
          </a:p>
        </p:txBody>
      </p:sp>
      <p:pic>
        <p:nvPicPr>
          <p:cNvPr id="9" name="Picture 8">
            <a:extLst>
              <a:ext uri="{FF2B5EF4-FFF2-40B4-BE49-F238E27FC236}">
                <a16:creationId xmlns:a16="http://schemas.microsoft.com/office/drawing/2014/main" id="{AC9C4E8C-3456-4E24-BE2D-4B6D556E0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99" y="2336872"/>
            <a:ext cx="5271911" cy="2946327"/>
          </a:xfrm>
          <a:prstGeom prst="rect">
            <a:avLst/>
          </a:prstGeom>
        </p:spPr>
      </p:pic>
    </p:spTree>
    <p:extLst>
      <p:ext uri="{BB962C8B-B14F-4D97-AF65-F5344CB8AC3E}">
        <p14:creationId xmlns:p14="http://schemas.microsoft.com/office/powerpoint/2010/main" val="66321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BEBCF-C13A-4BDC-844E-157D17A882D8}"/>
              </a:ext>
            </a:extLst>
          </p:cNvPr>
          <p:cNvSpPr>
            <a:spLocks noGrp="1"/>
          </p:cNvSpPr>
          <p:nvPr>
            <p:ph type="title"/>
          </p:nvPr>
        </p:nvSpPr>
        <p:spPr/>
        <p:txBody>
          <a:bodyPr>
            <a:normAutofit fontScale="90000"/>
          </a:bodyPr>
          <a:lstStyle/>
          <a:p>
            <a:pPr algn="r" rtl="1"/>
            <a:br>
              <a:rPr lang="en-US" b="1" dirty="0">
                <a:latin typeface="Times New Roman" panose="02020603050405020304" pitchFamily="18" charset="0"/>
                <a:cs typeface="Times New Roman" panose="02020603050405020304" pitchFamily="18" charset="0"/>
              </a:rPr>
            </a:br>
            <a:r>
              <a:rPr lang="fa-IR" b="1" dirty="0">
                <a:latin typeface="Times New Roman" panose="02020603050405020304" pitchFamily="18" charset="0"/>
                <a:cs typeface="Times New Roman" panose="02020603050405020304" pitchFamily="18" charset="0"/>
              </a:rPr>
              <a:t>ریست رمز عبور </a:t>
            </a:r>
            <a:r>
              <a:rPr lang="en-US" b="1" dirty="0">
                <a:latin typeface="Times New Roman" panose="02020603050405020304" pitchFamily="18" charset="0"/>
                <a:cs typeface="Times New Roman" panose="02020603050405020304" pitchFamily="18" charset="0"/>
              </a:rPr>
              <a:t>cPanel</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D632574-164A-4376-9C0D-01A7836A78FA}"/>
              </a:ext>
            </a:extLst>
          </p:cNvPr>
          <p:cNvSpPr>
            <a:spLocks noGrp="1"/>
          </p:cNvSpPr>
          <p:nvPr>
            <p:ph idx="1"/>
          </p:nvPr>
        </p:nvSpPr>
        <p:spPr>
          <a:xfrm>
            <a:off x="5249333" y="2336873"/>
            <a:ext cx="5044849" cy="3599316"/>
          </a:xfrm>
        </p:spPr>
        <p:txBody>
          <a:bodyPr/>
          <a:lstStyle/>
          <a:p>
            <a:pPr algn="r" rtl="1"/>
            <a:r>
              <a:rPr lang="fa-IR" dirty="0">
                <a:latin typeface="Times New Roman" panose="02020603050405020304" pitchFamily="18" charset="0"/>
                <a:cs typeface="B Nazanin" panose="00000400000000000000" pitchFamily="2" charset="-78"/>
              </a:rPr>
              <a:t>دورک دیگری که می‌تواند به عنوان نخستین گام برای تجسس استفاده شود، پلن‌های میزبانی شده با سی‌پنل است که امکان بهره‌برداری از نقاط ضعف سی‌پنل در ریست رمز عبور را ای تصاحب آن به دست می‌دهد. دورکی که به این منظور استفاده می‌شود چنین است:</a:t>
            </a:r>
            <a:endParaRPr lang="en-US" dirty="0">
              <a:latin typeface="Times New Roman" panose="02020603050405020304" pitchFamily="18" charset="0"/>
              <a:cs typeface="B Nazanin" panose="00000400000000000000" pitchFamily="2" charset="-78"/>
            </a:endParaRPr>
          </a:p>
          <a:p>
            <a:pPr algn="l"/>
            <a:r>
              <a:rPr lang="en-US" dirty="0" err="1">
                <a:latin typeface="Times New Roman" panose="02020603050405020304" pitchFamily="18" charset="0"/>
                <a:cs typeface="B Nazanin" panose="00000400000000000000" pitchFamily="2" charset="-78"/>
              </a:rPr>
              <a:t>inurl</a:t>
            </a:r>
            <a:r>
              <a:rPr lang="en-US" dirty="0">
                <a:latin typeface="Times New Roman" panose="02020603050405020304" pitchFamily="18" charset="0"/>
                <a:cs typeface="B Nazanin" panose="00000400000000000000" pitchFamily="2" charset="-78"/>
              </a:rPr>
              <a:t>:_</a:t>
            </a:r>
            <a:r>
              <a:rPr lang="en-US" dirty="0" err="1">
                <a:latin typeface="Times New Roman" panose="02020603050405020304" pitchFamily="18" charset="0"/>
                <a:cs typeface="B Nazanin" panose="00000400000000000000" pitchFamily="2" charset="-78"/>
              </a:rPr>
              <a:t>cpanel</a:t>
            </a:r>
            <a:r>
              <a:rPr lang="en-US" dirty="0">
                <a:latin typeface="Times New Roman" panose="02020603050405020304" pitchFamily="18" charset="0"/>
                <a:cs typeface="B Nazanin" panose="00000400000000000000" pitchFamily="2" charset="-78"/>
              </a:rPr>
              <a:t>/</a:t>
            </a:r>
            <a:r>
              <a:rPr lang="en-US" dirty="0" err="1">
                <a:latin typeface="Times New Roman" panose="02020603050405020304" pitchFamily="18" charset="0"/>
                <a:cs typeface="B Nazanin" panose="00000400000000000000" pitchFamily="2" charset="-78"/>
              </a:rPr>
              <a:t>forgotpwd</a:t>
            </a:r>
            <a:endParaRPr lang="en-US" dirty="0">
              <a:latin typeface="Times New Roman" panose="02020603050405020304" pitchFamily="18" charset="0"/>
              <a:cs typeface="B Nazanin" panose="00000400000000000000" pitchFamily="2" charset="-78"/>
            </a:endParaRPr>
          </a:p>
        </p:txBody>
      </p:sp>
      <p:pic>
        <p:nvPicPr>
          <p:cNvPr id="5" name="Picture 4">
            <a:extLst>
              <a:ext uri="{FF2B5EF4-FFF2-40B4-BE49-F238E27FC236}">
                <a16:creationId xmlns:a16="http://schemas.microsoft.com/office/drawing/2014/main" id="{1BFC4CAB-BE07-4073-ADA9-E8A38B31F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898" y="2338235"/>
            <a:ext cx="4826258" cy="2685600"/>
          </a:xfrm>
          <a:prstGeom prst="rect">
            <a:avLst/>
          </a:prstGeom>
        </p:spPr>
      </p:pic>
    </p:spTree>
    <p:extLst>
      <p:ext uri="{BB962C8B-B14F-4D97-AF65-F5344CB8AC3E}">
        <p14:creationId xmlns:p14="http://schemas.microsoft.com/office/powerpoint/2010/main" val="260431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241E7C-838D-40E5-AAEF-CDA3D2B4A044}"/>
              </a:ext>
            </a:extLst>
          </p:cNvPr>
          <p:cNvSpPr txBox="1"/>
          <p:nvPr/>
        </p:nvSpPr>
        <p:spPr>
          <a:xfrm>
            <a:off x="1490132" y="3247156"/>
            <a:ext cx="8873067" cy="1446550"/>
          </a:xfrm>
          <a:prstGeom prst="rect">
            <a:avLst/>
          </a:prstGeom>
          <a:noFill/>
        </p:spPr>
        <p:txBody>
          <a:bodyPr wrap="square">
            <a:spAutoFit/>
          </a:bodyPr>
          <a:lstStyle/>
          <a:p>
            <a:pPr algn="ctr"/>
            <a:r>
              <a:rPr lang="fa-IR" sz="8800" dirty="0">
                <a:cs typeface="B Nazanin" panose="00000400000000000000" pitchFamily="2" charset="-78"/>
              </a:rPr>
              <a:t>با تشکر از توجه شما</a:t>
            </a:r>
            <a:endParaRPr lang="en-US" sz="8800" dirty="0">
              <a:cs typeface="B Nazanin" panose="00000400000000000000" pitchFamily="2" charset="-78"/>
            </a:endParaRPr>
          </a:p>
        </p:txBody>
      </p:sp>
    </p:spTree>
    <p:extLst>
      <p:ext uri="{BB962C8B-B14F-4D97-AF65-F5344CB8AC3E}">
        <p14:creationId xmlns:p14="http://schemas.microsoft.com/office/powerpoint/2010/main" val="18890468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162</TotalTime>
  <Words>295</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Gloucester MT Extra Condensed</vt:lpstr>
      <vt:lpstr>IranNastaliq</vt:lpstr>
      <vt:lpstr>Times New Roman</vt:lpstr>
      <vt:lpstr>Trebuchet MS</vt:lpstr>
      <vt:lpstr>Berlin</vt:lpstr>
      <vt:lpstr>PowerPoint Presentation</vt:lpstr>
      <vt:lpstr>Google Hacking</vt:lpstr>
      <vt:lpstr>گوگل هکینگ چیست؟</vt:lpstr>
      <vt:lpstr>ادمین وردپرس:</vt:lpstr>
      <vt:lpstr> ریست رمز عبور cPanel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Mr.Trader</dc:creator>
  <cp:lastModifiedBy>Mr.Trader</cp:lastModifiedBy>
  <cp:revision>41</cp:revision>
  <dcterms:created xsi:type="dcterms:W3CDTF">2022-02-05T20:24:19Z</dcterms:created>
  <dcterms:modified xsi:type="dcterms:W3CDTF">2022-02-07T12:36:42Z</dcterms:modified>
</cp:coreProperties>
</file>